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86" r:id="rId2"/>
    <p:sldId id="277" r:id="rId3"/>
    <p:sldId id="266" r:id="rId4"/>
    <p:sldId id="326" r:id="rId5"/>
    <p:sldId id="320" r:id="rId6"/>
    <p:sldId id="267" r:id="rId7"/>
    <p:sldId id="280" r:id="rId8"/>
    <p:sldId id="287" r:id="rId9"/>
    <p:sldId id="288" r:id="rId10"/>
    <p:sldId id="291" r:id="rId11"/>
    <p:sldId id="290" r:id="rId12"/>
    <p:sldId id="295" r:id="rId13"/>
    <p:sldId id="293" r:id="rId14"/>
    <p:sldId id="292" r:id="rId15"/>
    <p:sldId id="294" r:id="rId16"/>
    <p:sldId id="327" r:id="rId17"/>
    <p:sldId id="302" r:id="rId18"/>
    <p:sldId id="296" r:id="rId19"/>
    <p:sldId id="298" r:id="rId20"/>
    <p:sldId id="305" r:id="rId21"/>
    <p:sldId id="322" r:id="rId22"/>
    <p:sldId id="306" r:id="rId23"/>
    <p:sldId id="325" r:id="rId24"/>
    <p:sldId id="299" r:id="rId2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DFF"/>
    <a:srgbClr val="9D7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6418" autoAdjust="0"/>
  </p:normalViewPr>
  <p:slideViewPr>
    <p:cSldViewPr snapToGrid="0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1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0F20CC-2C25-4917-ABE7-BA59E7D49ED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0440BC-17EA-43F2-9449-3AA9EC767537}">
      <dgm:prSet phldrT="[Text]"/>
      <dgm:spPr/>
      <dgm:t>
        <a:bodyPr/>
        <a:lstStyle/>
        <a:p>
          <a:r>
            <a:rPr lang="en-US" dirty="0"/>
            <a:t>Policy &amp; Regulation</a:t>
          </a:r>
        </a:p>
      </dgm:t>
    </dgm:pt>
    <dgm:pt modelId="{CCAE703F-4BD9-4FA0-8757-AD405B5AA69F}" type="parTrans" cxnId="{53DDF5D5-9DE1-4503-92CB-CA994281F430}">
      <dgm:prSet/>
      <dgm:spPr/>
      <dgm:t>
        <a:bodyPr/>
        <a:lstStyle/>
        <a:p>
          <a:endParaRPr lang="en-US"/>
        </a:p>
      </dgm:t>
    </dgm:pt>
    <dgm:pt modelId="{5144233C-D2D6-4E69-9965-423CFA304531}" type="sibTrans" cxnId="{53DDF5D5-9DE1-4503-92CB-CA994281F430}">
      <dgm:prSet/>
      <dgm:spPr/>
      <dgm:t>
        <a:bodyPr/>
        <a:lstStyle/>
        <a:p>
          <a:endParaRPr lang="en-US"/>
        </a:p>
      </dgm:t>
    </dgm:pt>
    <dgm:pt modelId="{B4334767-C8D9-4466-9AF7-52EF5B0C5137}">
      <dgm:prSet phldrT="[Text]"/>
      <dgm:spPr/>
      <dgm:t>
        <a:bodyPr/>
        <a:lstStyle/>
        <a:p>
          <a:r>
            <a:rPr lang="en-US" dirty="0"/>
            <a:t>Research &amp; Education</a:t>
          </a:r>
        </a:p>
      </dgm:t>
    </dgm:pt>
    <dgm:pt modelId="{3123B25C-0996-46F4-9198-4191A1761C8D}" type="parTrans" cxnId="{5E2F5976-0E42-49CF-A3A2-3BC9B8EC5D8D}">
      <dgm:prSet/>
      <dgm:spPr/>
      <dgm:t>
        <a:bodyPr/>
        <a:lstStyle/>
        <a:p>
          <a:endParaRPr lang="en-US"/>
        </a:p>
      </dgm:t>
    </dgm:pt>
    <dgm:pt modelId="{7EA3A90F-C1B1-480E-B892-787D28A3178D}" type="sibTrans" cxnId="{5E2F5976-0E42-49CF-A3A2-3BC9B8EC5D8D}">
      <dgm:prSet/>
      <dgm:spPr/>
      <dgm:t>
        <a:bodyPr/>
        <a:lstStyle/>
        <a:p>
          <a:endParaRPr lang="en-US"/>
        </a:p>
      </dgm:t>
    </dgm:pt>
    <dgm:pt modelId="{18AAF59D-75FF-4258-9C24-DAB2A8B622E5}">
      <dgm:prSet phldrT="[Text]"/>
      <dgm:spPr/>
      <dgm:t>
        <a:bodyPr/>
        <a:lstStyle/>
        <a:p>
          <a:r>
            <a:rPr lang="en-US" dirty="0"/>
            <a:t>Planning &amp; Design</a:t>
          </a:r>
        </a:p>
      </dgm:t>
    </dgm:pt>
    <dgm:pt modelId="{21572DEA-778B-416D-9EC9-E21B2177980E}" type="parTrans" cxnId="{1B7E897E-78C6-4298-A07E-5048487E6B23}">
      <dgm:prSet/>
      <dgm:spPr/>
      <dgm:t>
        <a:bodyPr/>
        <a:lstStyle/>
        <a:p>
          <a:endParaRPr lang="en-US"/>
        </a:p>
      </dgm:t>
    </dgm:pt>
    <dgm:pt modelId="{F4E86558-8387-468D-B12A-52EB6A2D6904}" type="sibTrans" cxnId="{1B7E897E-78C6-4298-A07E-5048487E6B23}">
      <dgm:prSet/>
      <dgm:spPr/>
      <dgm:t>
        <a:bodyPr/>
        <a:lstStyle/>
        <a:p>
          <a:endParaRPr lang="en-US"/>
        </a:p>
      </dgm:t>
    </dgm:pt>
    <dgm:pt modelId="{B1C9890A-CC80-4D50-8791-5DF1BAFD02B4}">
      <dgm:prSet phldrT="[Text]"/>
      <dgm:spPr/>
      <dgm:t>
        <a:bodyPr/>
        <a:lstStyle/>
        <a:p>
          <a:r>
            <a:rPr lang="en-US" dirty="0"/>
            <a:t>Data Collection and Analysis</a:t>
          </a:r>
        </a:p>
      </dgm:t>
    </dgm:pt>
    <dgm:pt modelId="{BA84C5F8-4136-45D0-9B23-D321AE5A370A}" type="parTrans" cxnId="{7CC61F26-EEF8-4376-85E5-9C3640D73E9B}">
      <dgm:prSet/>
      <dgm:spPr/>
      <dgm:t>
        <a:bodyPr/>
        <a:lstStyle/>
        <a:p>
          <a:endParaRPr lang="en-US"/>
        </a:p>
      </dgm:t>
    </dgm:pt>
    <dgm:pt modelId="{60F707DE-3A41-4FFB-AC01-345ED0388471}" type="sibTrans" cxnId="{7CC61F26-EEF8-4376-85E5-9C3640D73E9B}">
      <dgm:prSet/>
      <dgm:spPr/>
      <dgm:t>
        <a:bodyPr/>
        <a:lstStyle/>
        <a:p>
          <a:endParaRPr lang="en-US"/>
        </a:p>
      </dgm:t>
    </dgm:pt>
    <dgm:pt modelId="{7ECF2A86-C15A-4E18-9177-9FD20BE81CAE}">
      <dgm:prSet phldrT="[Text]"/>
      <dgm:spPr/>
      <dgm:t>
        <a:bodyPr/>
        <a:lstStyle/>
        <a:p>
          <a:r>
            <a:rPr lang="en-US" dirty="0"/>
            <a:t>Emergency Response &amp; Crash Investigation</a:t>
          </a:r>
        </a:p>
      </dgm:t>
    </dgm:pt>
    <dgm:pt modelId="{D479E51E-31F1-4ABE-B8C3-EAA3316AD8BB}" type="parTrans" cxnId="{57DC7EA0-8355-4D17-8EA6-F3894DAD8547}">
      <dgm:prSet/>
      <dgm:spPr/>
      <dgm:t>
        <a:bodyPr/>
        <a:lstStyle/>
        <a:p>
          <a:endParaRPr lang="en-US"/>
        </a:p>
      </dgm:t>
    </dgm:pt>
    <dgm:pt modelId="{59DDCBFA-6F0B-45BB-BAAA-BFAB114E52E1}" type="sibTrans" cxnId="{57DC7EA0-8355-4D17-8EA6-F3894DAD8547}">
      <dgm:prSet/>
      <dgm:spPr/>
      <dgm:t>
        <a:bodyPr/>
        <a:lstStyle/>
        <a:p>
          <a:endParaRPr lang="en-US"/>
        </a:p>
      </dgm:t>
    </dgm:pt>
    <dgm:pt modelId="{D0035A4D-9740-469D-B289-89676A2E7825}">
      <dgm:prSet phldrT="[Text]"/>
      <dgm:spPr/>
      <dgm:t>
        <a:bodyPr/>
        <a:lstStyle/>
        <a:p>
          <a:r>
            <a:rPr lang="en-US" dirty="0"/>
            <a:t>Program Administration &amp; Operations</a:t>
          </a:r>
        </a:p>
      </dgm:t>
    </dgm:pt>
    <dgm:pt modelId="{EF0C811F-0BEA-47F4-8E02-9E9ACA6E54C3}" type="parTrans" cxnId="{4E94D651-F922-4D23-8D03-0FAFC5DCEE71}">
      <dgm:prSet/>
      <dgm:spPr/>
      <dgm:t>
        <a:bodyPr/>
        <a:lstStyle/>
        <a:p>
          <a:endParaRPr lang="en-US"/>
        </a:p>
      </dgm:t>
    </dgm:pt>
    <dgm:pt modelId="{8510D450-A2DD-4613-823D-0D608E83FCFA}" type="sibTrans" cxnId="{4E94D651-F922-4D23-8D03-0FAFC5DCEE71}">
      <dgm:prSet/>
      <dgm:spPr/>
      <dgm:t>
        <a:bodyPr/>
        <a:lstStyle/>
        <a:p>
          <a:endParaRPr lang="en-US"/>
        </a:p>
      </dgm:t>
    </dgm:pt>
    <dgm:pt modelId="{2DA66521-610C-4FBA-A678-622178D67529}" type="pres">
      <dgm:prSet presAssocID="{140F20CC-2C25-4917-ABE7-BA59E7D49ED1}" presName="cycle" presStyleCnt="0">
        <dgm:presLayoutVars>
          <dgm:dir/>
          <dgm:resizeHandles val="exact"/>
        </dgm:presLayoutVars>
      </dgm:prSet>
      <dgm:spPr/>
    </dgm:pt>
    <dgm:pt modelId="{277522FB-D62A-49F6-819B-5271910B3249}" type="pres">
      <dgm:prSet presAssocID="{2A0440BC-17EA-43F2-9449-3AA9EC767537}" presName="dummy" presStyleCnt="0"/>
      <dgm:spPr/>
    </dgm:pt>
    <dgm:pt modelId="{56D1BC58-3BE5-4C11-BA6B-DC7180D72759}" type="pres">
      <dgm:prSet presAssocID="{2A0440BC-17EA-43F2-9449-3AA9EC767537}" presName="node" presStyleLbl="revTx" presStyleIdx="0" presStyleCnt="6">
        <dgm:presLayoutVars>
          <dgm:bulletEnabled val="1"/>
        </dgm:presLayoutVars>
      </dgm:prSet>
      <dgm:spPr/>
    </dgm:pt>
    <dgm:pt modelId="{66D997BB-8BA3-4E00-A78A-C5CCD2ACFF86}" type="pres">
      <dgm:prSet presAssocID="{5144233C-D2D6-4E69-9965-423CFA304531}" presName="sibTrans" presStyleLbl="node1" presStyleIdx="0" presStyleCnt="6"/>
      <dgm:spPr/>
    </dgm:pt>
    <dgm:pt modelId="{852817DF-9D07-481F-BA1E-617D2989B67E}" type="pres">
      <dgm:prSet presAssocID="{D0035A4D-9740-469D-B289-89676A2E7825}" presName="dummy" presStyleCnt="0"/>
      <dgm:spPr/>
    </dgm:pt>
    <dgm:pt modelId="{D1DC9415-6364-444F-8634-BA71DC67748F}" type="pres">
      <dgm:prSet presAssocID="{D0035A4D-9740-469D-B289-89676A2E7825}" presName="node" presStyleLbl="revTx" presStyleIdx="1" presStyleCnt="6">
        <dgm:presLayoutVars>
          <dgm:bulletEnabled val="1"/>
        </dgm:presLayoutVars>
      </dgm:prSet>
      <dgm:spPr/>
    </dgm:pt>
    <dgm:pt modelId="{D131B3D9-0CF1-44B7-960C-78F9AF278B33}" type="pres">
      <dgm:prSet presAssocID="{8510D450-A2DD-4613-823D-0D608E83FCFA}" presName="sibTrans" presStyleLbl="node1" presStyleIdx="1" presStyleCnt="6"/>
      <dgm:spPr/>
    </dgm:pt>
    <dgm:pt modelId="{CBB23127-E4CF-4D97-937C-4FA1ECEBD32B}" type="pres">
      <dgm:prSet presAssocID="{B4334767-C8D9-4466-9AF7-52EF5B0C5137}" presName="dummy" presStyleCnt="0"/>
      <dgm:spPr/>
    </dgm:pt>
    <dgm:pt modelId="{89C87525-B1FD-4251-98FF-B8090C61057F}" type="pres">
      <dgm:prSet presAssocID="{B4334767-C8D9-4466-9AF7-52EF5B0C5137}" presName="node" presStyleLbl="revTx" presStyleIdx="2" presStyleCnt="6">
        <dgm:presLayoutVars>
          <dgm:bulletEnabled val="1"/>
        </dgm:presLayoutVars>
      </dgm:prSet>
      <dgm:spPr/>
    </dgm:pt>
    <dgm:pt modelId="{EC85DA43-59F3-4EF7-B47C-F77FAD0ECD22}" type="pres">
      <dgm:prSet presAssocID="{7EA3A90F-C1B1-480E-B892-787D28A3178D}" presName="sibTrans" presStyleLbl="node1" presStyleIdx="2" presStyleCnt="6"/>
      <dgm:spPr/>
    </dgm:pt>
    <dgm:pt modelId="{BB508E46-43D3-416A-88F1-93B061B86040}" type="pres">
      <dgm:prSet presAssocID="{18AAF59D-75FF-4258-9C24-DAB2A8B622E5}" presName="dummy" presStyleCnt="0"/>
      <dgm:spPr/>
    </dgm:pt>
    <dgm:pt modelId="{9DF729E5-03C4-48FF-A995-57D173BC96E9}" type="pres">
      <dgm:prSet presAssocID="{18AAF59D-75FF-4258-9C24-DAB2A8B622E5}" presName="node" presStyleLbl="revTx" presStyleIdx="3" presStyleCnt="6">
        <dgm:presLayoutVars>
          <dgm:bulletEnabled val="1"/>
        </dgm:presLayoutVars>
      </dgm:prSet>
      <dgm:spPr/>
    </dgm:pt>
    <dgm:pt modelId="{0D465737-C1A0-4214-89E3-42170DFE1C1C}" type="pres">
      <dgm:prSet presAssocID="{F4E86558-8387-468D-B12A-52EB6A2D6904}" presName="sibTrans" presStyleLbl="node1" presStyleIdx="3" presStyleCnt="6"/>
      <dgm:spPr/>
    </dgm:pt>
    <dgm:pt modelId="{653F31F6-63F6-4BA2-AEFB-787C82FACA18}" type="pres">
      <dgm:prSet presAssocID="{B1C9890A-CC80-4D50-8791-5DF1BAFD02B4}" presName="dummy" presStyleCnt="0"/>
      <dgm:spPr/>
    </dgm:pt>
    <dgm:pt modelId="{9C84881E-8BF7-4572-BDA9-C0E2BF80605D}" type="pres">
      <dgm:prSet presAssocID="{B1C9890A-CC80-4D50-8791-5DF1BAFD02B4}" presName="node" presStyleLbl="revTx" presStyleIdx="4" presStyleCnt="6">
        <dgm:presLayoutVars>
          <dgm:bulletEnabled val="1"/>
        </dgm:presLayoutVars>
      </dgm:prSet>
      <dgm:spPr/>
    </dgm:pt>
    <dgm:pt modelId="{F95C96A0-E91A-4FEC-B62F-7948E78610D9}" type="pres">
      <dgm:prSet presAssocID="{60F707DE-3A41-4FFB-AC01-345ED0388471}" presName="sibTrans" presStyleLbl="node1" presStyleIdx="4" presStyleCnt="6"/>
      <dgm:spPr/>
    </dgm:pt>
    <dgm:pt modelId="{1F852A92-F819-44FF-91FE-26DF575AF336}" type="pres">
      <dgm:prSet presAssocID="{7ECF2A86-C15A-4E18-9177-9FD20BE81CAE}" presName="dummy" presStyleCnt="0"/>
      <dgm:spPr/>
    </dgm:pt>
    <dgm:pt modelId="{869F8559-7AFD-4F26-A2C6-189364710C39}" type="pres">
      <dgm:prSet presAssocID="{7ECF2A86-C15A-4E18-9177-9FD20BE81CAE}" presName="node" presStyleLbl="revTx" presStyleIdx="5" presStyleCnt="6">
        <dgm:presLayoutVars>
          <dgm:bulletEnabled val="1"/>
        </dgm:presLayoutVars>
      </dgm:prSet>
      <dgm:spPr/>
    </dgm:pt>
    <dgm:pt modelId="{8681AA78-F63A-42BE-9A4E-E9EF97FEEDCF}" type="pres">
      <dgm:prSet presAssocID="{59DDCBFA-6F0B-45BB-BAAA-BFAB114E52E1}" presName="sibTrans" presStyleLbl="node1" presStyleIdx="5" presStyleCnt="6"/>
      <dgm:spPr/>
    </dgm:pt>
  </dgm:ptLst>
  <dgm:cxnLst>
    <dgm:cxn modelId="{7CC61F26-EEF8-4376-85E5-9C3640D73E9B}" srcId="{140F20CC-2C25-4917-ABE7-BA59E7D49ED1}" destId="{B1C9890A-CC80-4D50-8791-5DF1BAFD02B4}" srcOrd="4" destOrd="0" parTransId="{BA84C5F8-4136-45D0-9B23-D321AE5A370A}" sibTransId="{60F707DE-3A41-4FFB-AC01-345ED0388471}"/>
    <dgm:cxn modelId="{57839A3E-2900-4F0F-BD40-A11DFC9639AA}" type="presOf" srcId="{140F20CC-2C25-4917-ABE7-BA59E7D49ED1}" destId="{2DA66521-610C-4FBA-A678-622178D67529}" srcOrd="0" destOrd="0" presId="urn:microsoft.com/office/officeart/2005/8/layout/cycle1"/>
    <dgm:cxn modelId="{952C6861-39CA-4258-828D-25219417A910}" type="presOf" srcId="{7EA3A90F-C1B1-480E-B892-787D28A3178D}" destId="{EC85DA43-59F3-4EF7-B47C-F77FAD0ECD22}" srcOrd="0" destOrd="0" presId="urn:microsoft.com/office/officeart/2005/8/layout/cycle1"/>
    <dgm:cxn modelId="{DF4F0A47-E8D3-4670-B575-E1A8E5C71A2A}" type="presOf" srcId="{7ECF2A86-C15A-4E18-9177-9FD20BE81CAE}" destId="{869F8559-7AFD-4F26-A2C6-189364710C39}" srcOrd="0" destOrd="0" presId="urn:microsoft.com/office/officeart/2005/8/layout/cycle1"/>
    <dgm:cxn modelId="{43826B47-3D34-431B-8C0E-C5BDCA2F5295}" type="presOf" srcId="{D0035A4D-9740-469D-B289-89676A2E7825}" destId="{D1DC9415-6364-444F-8634-BA71DC67748F}" srcOrd="0" destOrd="0" presId="urn:microsoft.com/office/officeart/2005/8/layout/cycle1"/>
    <dgm:cxn modelId="{8D97B74D-013F-40F5-8D21-531B2D5A1E2D}" type="presOf" srcId="{60F707DE-3A41-4FFB-AC01-345ED0388471}" destId="{F95C96A0-E91A-4FEC-B62F-7948E78610D9}" srcOrd="0" destOrd="0" presId="urn:microsoft.com/office/officeart/2005/8/layout/cycle1"/>
    <dgm:cxn modelId="{4E94D651-F922-4D23-8D03-0FAFC5DCEE71}" srcId="{140F20CC-2C25-4917-ABE7-BA59E7D49ED1}" destId="{D0035A4D-9740-469D-B289-89676A2E7825}" srcOrd="1" destOrd="0" parTransId="{EF0C811F-0BEA-47F4-8E02-9E9ACA6E54C3}" sibTransId="{8510D450-A2DD-4613-823D-0D608E83FCFA}"/>
    <dgm:cxn modelId="{5E2F5976-0E42-49CF-A3A2-3BC9B8EC5D8D}" srcId="{140F20CC-2C25-4917-ABE7-BA59E7D49ED1}" destId="{B4334767-C8D9-4466-9AF7-52EF5B0C5137}" srcOrd="2" destOrd="0" parTransId="{3123B25C-0996-46F4-9198-4191A1761C8D}" sibTransId="{7EA3A90F-C1B1-480E-B892-787D28A3178D}"/>
    <dgm:cxn modelId="{1ED1967A-5365-45E4-9C5D-582B97A70045}" type="presOf" srcId="{18AAF59D-75FF-4258-9C24-DAB2A8B622E5}" destId="{9DF729E5-03C4-48FF-A995-57D173BC96E9}" srcOrd="0" destOrd="0" presId="urn:microsoft.com/office/officeart/2005/8/layout/cycle1"/>
    <dgm:cxn modelId="{27737A7B-B1A8-4794-BFFC-56A925D960F7}" type="presOf" srcId="{B1C9890A-CC80-4D50-8791-5DF1BAFD02B4}" destId="{9C84881E-8BF7-4572-BDA9-C0E2BF80605D}" srcOrd="0" destOrd="0" presId="urn:microsoft.com/office/officeart/2005/8/layout/cycle1"/>
    <dgm:cxn modelId="{1B7E897E-78C6-4298-A07E-5048487E6B23}" srcId="{140F20CC-2C25-4917-ABE7-BA59E7D49ED1}" destId="{18AAF59D-75FF-4258-9C24-DAB2A8B622E5}" srcOrd="3" destOrd="0" parTransId="{21572DEA-778B-416D-9EC9-E21B2177980E}" sibTransId="{F4E86558-8387-468D-B12A-52EB6A2D6904}"/>
    <dgm:cxn modelId="{57DC7EA0-8355-4D17-8EA6-F3894DAD8547}" srcId="{140F20CC-2C25-4917-ABE7-BA59E7D49ED1}" destId="{7ECF2A86-C15A-4E18-9177-9FD20BE81CAE}" srcOrd="5" destOrd="0" parTransId="{D479E51E-31F1-4ABE-B8C3-EAA3316AD8BB}" sibTransId="{59DDCBFA-6F0B-45BB-BAAA-BFAB114E52E1}"/>
    <dgm:cxn modelId="{53DDF5D5-9DE1-4503-92CB-CA994281F430}" srcId="{140F20CC-2C25-4917-ABE7-BA59E7D49ED1}" destId="{2A0440BC-17EA-43F2-9449-3AA9EC767537}" srcOrd="0" destOrd="0" parTransId="{CCAE703F-4BD9-4FA0-8757-AD405B5AA69F}" sibTransId="{5144233C-D2D6-4E69-9965-423CFA304531}"/>
    <dgm:cxn modelId="{A79185E3-52C3-42CD-A539-9BE9865D34B8}" type="presOf" srcId="{8510D450-A2DD-4613-823D-0D608E83FCFA}" destId="{D131B3D9-0CF1-44B7-960C-78F9AF278B33}" srcOrd="0" destOrd="0" presId="urn:microsoft.com/office/officeart/2005/8/layout/cycle1"/>
    <dgm:cxn modelId="{C2288CE8-6637-4334-A024-4E0A69325D85}" type="presOf" srcId="{F4E86558-8387-468D-B12A-52EB6A2D6904}" destId="{0D465737-C1A0-4214-89E3-42170DFE1C1C}" srcOrd="0" destOrd="0" presId="urn:microsoft.com/office/officeart/2005/8/layout/cycle1"/>
    <dgm:cxn modelId="{0388A4EA-3F5D-40AA-A8A1-175AE158E37D}" type="presOf" srcId="{5144233C-D2D6-4E69-9965-423CFA304531}" destId="{66D997BB-8BA3-4E00-A78A-C5CCD2ACFF86}" srcOrd="0" destOrd="0" presId="urn:microsoft.com/office/officeart/2005/8/layout/cycle1"/>
    <dgm:cxn modelId="{342962F2-EA82-412D-A13A-0015EDA84F4E}" type="presOf" srcId="{59DDCBFA-6F0B-45BB-BAAA-BFAB114E52E1}" destId="{8681AA78-F63A-42BE-9A4E-E9EF97FEEDCF}" srcOrd="0" destOrd="0" presId="urn:microsoft.com/office/officeart/2005/8/layout/cycle1"/>
    <dgm:cxn modelId="{AC7109F5-A4CC-4AD4-9D40-02F8AE7210DE}" type="presOf" srcId="{2A0440BC-17EA-43F2-9449-3AA9EC767537}" destId="{56D1BC58-3BE5-4C11-BA6B-DC7180D72759}" srcOrd="0" destOrd="0" presId="urn:microsoft.com/office/officeart/2005/8/layout/cycle1"/>
    <dgm:cxn modelId="{8E304CFD-24F9-49CB-9FFD-C0DEB61C28D2}" type="presOf" srcId="{B4334767-C8D9-4466-9AF7-52EF5B0C5137}" destId="{89C87525-B1FD-4251-98FF-B8090C61057F}" srcOrd="0" destOrd="0" presId="urn:microsoft.com/office/officeart/2005/8/layout/cycle1"/>
    <dgm:cxn modelId="{6C05FAF7-9930-4F36-8786-04AE320942C5}" type="presParOf" srcId="{2DA66521-610C-4FBA-A678-622178D67529}" destId="{277522FB-D62A-49F6-819B-5271910B3249}" srcOrd="0" destOrd="0" presId="urn:microsoft.com/office/officeart/2005/8/layout/cycle1"/>
    <dgm:cxn modelId="{817EBFDA-5E1C-4544-919D-E72B9DA50D65}" type="presParOf" srcId="{2DA66521-610C-4FBA-A678-622178D67529}" destId="{56D1BC58-3BE5-4C11-BA6B-DC7180D72759}" srcOrd="1" destOrd="0" presId="urn:microsoft.com/office/officeart/2005/8/layout/cycle1"/>
    <dgm:cxn modelId="{69EAF724-45A9-4037-9241-468A5386E826}" type="presParOf" srcId="{2DA66521-610C-4FBA-A678-622178D67529}" destId="{66D997BB-8BA3-4E00-A78A-C5CCD2ACFF86}" srcOrd="2" destOrd="0" presId="urn:microsoft.com/office/officeart/2005/8/layout/cycle1"/>
    <dgm:cxn modelId="{38C961A7-186C-4EAF-A3F0-72FA450868B8}" type="presParOf" srcId="{2DA66521-610C-4FBA-A678-622178D67529}" destId="{852817DF-9D07-481F-BA1E-617D2989B67E}" srcOrd="3" destOrd="0" presId="urn:microsoft.com/office/officeart/2005/8/layout/cycle1"/>
    <dgm:cxn modelId="{19BDC44B-2419-4F7C-9EFE-5D908C6053D8}" type="presParOf" srcId="{2DA66521-610C-4FBA-A678-622178D67529}" destId="{D1DC9415-6364-444F-8634-BA71DC67748F}" srcOrd="4" destOrd="0" presId="urn:microsoft.com/office/officeart/2005/8/layout/cycle1"/>
    <dgm:cxn modelId="{DC4D7026-5407-4FD6-A3E8-A5A1A506260A}" type="presParOf" srcId="{2DA66521-610C-4FBA-A678-622178D67529}" destId="{D131B3D9-0CF1-44B7-960C-78F9AF278B33}" srcOrd="5" destOrd="0" presId="urn:microsoft.com/office/officeart/2005/8/layout/cycle1"/>
    <dgm:cxn modelId="{B289947A-8BC3-439D-80C2-9422F09B2177}" type="presParOf" srcId="{2DA66521-610C-4FBA-A678-622178D67529}" destId="{CBB23127-E4CF-4D97-937C-4FA1ECEBD32B}" srcOrd="6" destOrd="0" presId="urn:microsoft.com/office/officeart/2005/8/layout/cycle1"/>
    <dgm:cxn modelId="{48160440-C391-49D4-A134-B1630C1A1149}" type="presParOf" srcId="{2DA66521-610C-4FBA-A678-622178D67529}" destId="{89C87525-B1FD-4251-98FF-B8090C61057F}" srcOrd="7" destOrd="0" presId="urn:microsoft.com/office/officeart/2005/8/layout/cycle1"/>
    <dgm:cxn modelId="{2C3C3E66-706E-4A80-89FC-6BBEB08F25CC}" type="presParOf" srcId="{2DA66521-610C-4FBA-A678-622178D67529}" destId="{EC85DA43-59F3-4EF7-B47C-F77FAD0ECD22}" srcOrd="8" destOrd="0" presId="urn:microsoft.com/office/officeart/2005/8/layout/cycle1"/>
    <dgm:cxn modelId="{2EC09884-D8CD-4582-AA29-809AE536AB23}" type="presParOf" srcId="{2DA66521-610C-4FBA-A678-622178D67529}" destId="{BB508E46-43D3-416A-88F1-93B061B86040}" srcOrd="9" destOrd="0" presId="urn:microsoft.com/office/officeart/2005/8/layout/cycle1"/>
    <dgm:cxn modelId="{DF48D3B4-8CE0-4C9B-B99D-F2467ABC9E65}" type="presParOf" srcId="{2DA66521-610C-4FBA-A678-622178D67529}" destId="{9DF729E5-03C4-48FF-A995-57D173BC96E9}" srcOrd="10" destOrd="0" presId="urn:microsoft.com/office/officeart/2005/8/layout/cycle1"/>
    <dgm:cxn modelId="{62DF0339-A9CA-481B-9134-D35D09A18EE6}" type="presParOf" srcId="{2DA66521-610C-4FBA-A678-622178D67529}" destId="{0D465737-C1A0-4214-89E3-42170DFE1C1C}" srcOrd="11" destOrd="0" presId="urn:microsoft.com/office/officeart/2005/8/layout/cycle1"/>
    <dgm:cxn modelId="{0C0608B8-9FDE-4BAA-9C8E-6E37275F903A}" type="presParOf" srcId="{2DA66521-610C-4FBA-A678-622178D67529}" destId="{653F31F6-63F6-4BA2-AEFB-787C82FACA18}" srcOrd="12" destOrd="0" presId="urn:microsoft.com/office/officeart/2005/8/layout/cycle1"/>
    <dgm:cxn modelId="{61AF7784-9D38-4237-8C3E-680E9DD91781}" type="presParOf" srcId="{2DA66521-610C-4FBA-A678-622178D67529}" destId="{9C84881E-8BF7-4572-BDA9-C0E2BF80605D}" srcOrd="13" destOrd="0" presId="urn:microsoft.com/office/officeart/2005/8/layout/cycle1"/>
    <dgm:cxn modelId="{4D0C093F-D99B-468D-A871-91F2FFF7AF64}" type="presParOf" srcId="{2DA66521-610C-4FBA-A678-622178D67529}" destId="{F95C96A0-E91A-4FEC-B62F-7948E78610D9}" srcOrd="14" destOrd="0" presId="urn:microsoft.com/office/officeart/2005/8/layout/cycle1"/>
    <dgm:cxn modelId="{7FB4ACD0-1745-485D-B1C7-2090F9C51330}" type="presParOf" srcId="{2DA66521-610C-4FBA-A678-622178D67529}" destId="{1F852A92-F819-44FF-91FE-26DF575AF336}" srcOrd="15" destOrd="0" presId="urn:microsoft.com/office/officeart/2005/8/layout/cycle1"/>
    <dgm:cxn modelId="{FF36E56B-9D81-43DA-B705-DF4055BF56C4}" type="presParOf" srcId="{2DA66521-610C-4FBA-A678-622178D67529}" destId="{869F8559-7AFD-4F26-A2C6-189364710C39}" srcOrd="16" destOrd="0" presId="urn:microsoft.com/office/officeart/2005/8/layout/cycle1"/>
    <dgm:cxn modelId="{10C1F721-49A9-49A5-B37E-440511CAD822}" type="presParOf" srcId="{2DA66521-610C-4FBA-A678-622178D67529}" destId="{8681AA78-F63A-42BE-9A4E-E9EF97FEEDC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BE9FD3-07E3-4C6F-878B-76BFF405EF2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D68A301F-8F50-422C-81DC-25B63B1E4F13}">
      <dgm:prSet phldrT="[Text]"/>
      <dgm:spPr/>
      <dgm:t>
        <a:bodyPr/>
        <a:lstStyle/>
        <a:p>
          <a:r>
            <a:rPr lang="en-US" dirty="0"/>
            <a:t>Three (3) hours</a:t>
          </a:r>
        </a:p>
      </dgm:t>
    </dgm:pt>
    <dgm:pt modelId="{8607B84B-2EE1-483E-8BFD-5E745624D2FF}" type="parTrans" cxnId="{4ECC327C-8584-4E7E-B911-EE26089AB304}">
      <dgm:prSet/>
      <dgm:spPr/>
      <dgm:t>
        <a:bodyPr/>
        <a:lstStyle/>
        <a:p>
          <a:endParaRPr lang="en-US"/>
        </a:p>
      </dgm:t>
    </dgm:pt>
    <dgm:pt modelId="{4552B628-5369-4080-97F2-04077DCF1B8E}" type="sibTrans" cxnId="{4ECC327C-8584-4E7E-B911-EE26089AB304}">
      <dgm:prSet/>
      <dgm:spPr/>
      <dgm:t>
        <a:bodyPr/>
        <a:lstStyle/>
        <a:p>
          <a:endParaRPr lang="en-US"/>
        </a:p>
      </dgm:t>
    </dgm:pt>
    <dgm:pt modelId="{1ADBFC6C-8070-4396-A6CE-2B5C82C2D6C7}">
      <dgm:prSet phldrT="[Text]"/>
      <dgm:spPr/>
      <dgm:t>
        <a:bodyPr/>
        <a:lstStyle/>
        <a:p>
          <a:r>
            <a:rPr lang="en-US" dirty="0"/>
            <a:t>75 Multiple-Choice Questions</a:t>
          </a:r>
        </a:p>
      </dgm:t>
    </dgm:pt>
    <dgm:pt modelId="{6F392994-052D-4032-99A2-AD6BDEA4DC30}" type="parTrans" cxnId="{B9CA44BC-CE2F-47CE-AB71-7A874BA7E51D}">
      <dgm:prSet/>
      <dgm:spPr/>
      <dgm:t>
        <a:bodyPr/>
        <a:lstStyle/>
        <a:p>
          <a:endParaRPr lang="en-US"/>
        </a:p>
      </dgm:t>
    </dgm:pt>
    <dgm:pt modelId="{95704AD9-FD04-44DE-BE45-25435F496EBB}" type="sibTrans" cxnId="{B9CA44BC-CE2F-47CE-AB71-7A874BA7E51D}">
      <dgm:prSet/>
      <dgm:spPr/>
      <dgm:t>
        <a:bodyPr/>
        <a:lstStyle/>
        <a:p>
          <a:endParaRPr lang="en-US"/>
        </a:p>
      </dgm:t>
    </dgm:pt>
    <dgm:pt modelId="{16F13988-1DBC-4D02-864F-C8F22C51065F}">
      <dgm:prSet phldrT="[Text]"/>
      <dgm:spPr/>
      <dgm:t>
        <a:bodyPr/>
        <a:lstStyle/>
        <a:p>
          <a:r>
            <a:rPr lang="en-US" dirty="0"/>
            <a:t>Qualitative</a:t>
          </a:r>
        </a:p>
      </dgm:t>
    </dgm:pt>
    <dgm:pt modelId="{EE4548CF-7890-4C3D-9E32-623B7567A438}" type="parTrans" cxnId="{34D1D96D-E7AF-489F-904F-6A0D06A4FBE3}">
      <dgm:prSet/>
      <dgm:spPr/>
      <dgm:t>
        <a:bodyPr/>
        <a:lstStyle/>
        <a:p>
          <a:endParaRPr lang="en-US"/>
        </a:p>
      </dgm:t>
    </dgm:pt>
    <dgm:pt modelId="{8D632C85-071A-4443-8AAC-DF5ACFEBEBD9}" type="sibTrans" cxnId="{34D1D96D-E7AF-489F-904F-6A0D06A4FBE3}">
      <dgm:prSet/>
      <dgm:spPr/>
      <dgm:t>
        <a:bodyPr/>
        <a:lstStyle/>
        <a:p>
          <a:endParaRPr lang="en-US"/>
        </a:p>
      </dgm:t>
    </dgm:pt>
    <dgm:pt modelId="{DE134C32-F2BC-4B89-8ED1-439E949A8523}" type="pres">
      <dgm:prSet presAssocID="{C2BE9FD3-07E3-4C6F-878B-76BFF405EF2E}" presName="Name0" presStyleCnt="0">
        <dgm:presLayoutVars>
          <dgm:resizeHandles/>
        </dgm:presLayoutVars>
      </dgm:prSet>
      <dgm:spPr/>
    </dgm:pt>
    <dgm:pt modelId="{6874A980-189A-4158-96E1-2DB2068F221C}" type="pres">
      <dgm:prSet presAssocID="{D68A301F-8F50-422C-81DC-25B63B1E4F13}" presName="text" presStyleLbl="node1" presStyleIdx="0" presStyleCnt="3">
        <dgm:presLayoutVars>
          <dgm:bulletEnabled val="1"/>
        </dgm:presLayoutVars>
      </dgm:prSet>
      <dgm:spPr/>
    </dgm:pt>
    <dgm:pt modelId="{2D6B21C3-EC5C-4073-8949-E9E771FF2F2F}" type="pres">
      <dgm:prSet presAssocID="{4552B628-5369-4080-97F2-04077DCF1B8E}" presName="space" presStyleCnt="0"/>
      <dgm:spPr/>
    </dgm:pt>
    <dgm:pt modelId="{908E2771-C407-4B6F-AADB-82319C2D0F8C}" type="pres">
      <dgm:prSet presAssocID="{1ADBFC6C-8070-4396-A6CE-2B5C82C2D6C7}" presName="text" presStyleLbl="node1" presStyleIdx="1" presStyleCnt="3">
        <dgm:presLayoutVars>
          <dgm:bulletEnabled val="1"/>
        </dgm:presLayoutVars>
      </dgm:prSet>
      <dgm:spPr/>
    </dgm:pt>
    <dgm:pt modelId="{0CC4073D-D543-41C0-9B7A-A7B9EF0CB62C}" type="pres">
      <dgm:prSet presAssocID="{95704AD9-FD04-44DE-BE45-25435F496EBB}" presName="space" presStyleCnt="0"/>
      <dgm:spPr/>
    </dgm:pt>
    <dgm:pt modelId="{3E68A5CF-0E69-4483-9512-295E3CF99419}" type="pres">
      <dgm:prSet presAssocID="{16F13988-1DBC-4D02-864F-C8F22C51065F}" presName="text" presStyleLbl="node1" presStyleIdx="2" presStyleCnt="3">
        <dgm:presLayoutVars>
          <dgm:bulletEnabled val="1"/>
        </dgm:presLayoutVars>
      </dgm:prSet>
      <dgm:spPr/>
    </dgm:pt>
  </dgm:ptLst>
  <dgm:cxnLst>
    <dgm:cxn modelId="{BA695522-305F-4DE5-9A3E-49B0A1224339}" type="presOf" srcId="{C2BE9FD3-07E3-4C6F-878B-76BFF405EF2E}" destId="{DE134C32-F2BC-4B89-8ED1-439E949A8523}" srcOrd="0" destOrd="0" presId="urn:diagrams.loki3.com/VaryingWidthList"/>
    <dgm:cxn modelId="{34D1D96D-E7AF-489F-904F-6A0D06A4FBE3}" srcId="{C2BE9FD3-07E3-4C6F-878B-76BFF405EF2E}" destId="{16F13988-1DBC-4D02-864F-C8F22C51065F}" srcOrd="2" destOrd="0" parTransId="{EE4548CF-7890-4C3D-9E32-623B7567A438}" sibTransId="{8D632C85-071A-4443-8AAC-DF5ACFEBEBD9}"/>
    <dgm:cxn modelId="{78F60751-C50A-46AE-AA2B-12F38AAD14DA}" type="presOf" srcId="{1ADBFC6C-8070-4396-A6CE-2B5C82C2D6C7}" destId="{908E2771-C407-4B6F-AADB-82319C2D0F8C}" srcOrd="0" destOrd="0" presId="urn:diagrams.loki3.com/VaryingWidthList"/>
    <dgm:cxn modelId="{56A4C27B-E763-413B-B485-7054276B9E73}" type="presOf" srcId="{D68A301F-8F50-422C-81DC-25B63B1E4F13}" destId="{6874A980-189A-4158-96E1-2DB2068F221C}" srcOrd="0" destOrd="0" presId="urn:diagrams.loki3.com/VaryingWidthList"/>
    <dgm:cxn modelId="{4ECC327C-8584-4E7E-B911-EE26089AB304}" srcId="{C2BE9FD3-07E3-4C6F-878B-76BFF405EF2E}" destId="{D68A301F-8F50-422C-81DC-25B63B1E4F13}" srcOrd="0" destOrd="0" parTransId="{8607B84B-2EE1-483E-8BFD-5E745624D2FF}" sibTransId="{4552B628-5369-4080-97F2-04077DCF1B8E}"/>
    <dgm:cxn modelId="{0213ECA8-94C9-4059-98C3-D582ADA20C53}" type="presOf" srcId="{16F13988-1DBC-4D02-864F-C8F22C51065F}" destId="{3E68A5CF-0E69-4483-9512-295E3CF99419}" srcOrd="0" destOrd="0" presId="urn:diagrams.loki3.com/VaryingWidthList"/>
    <dgm:cxn modelId="{B9CA44BC-CE2F-47CE-AB71-7A874BA7E51D}" srcId="{C2BE9FD3-07E3-4C6F-878B-76BFF405EF2E}" destId="{1ADBFC6C-8070-4396-A6CE-2B5C82C2D6C7}" srcOrd="1" destOrd="0" parTransId="{6F392994-052D-4032-99A2-AD6BDEA4DC30}" sibTransId="{95704AD9-FD04-44DE-BE45-25435F496EBB}"/>
    <dgm:cxn modelId="{F66E1156-908B-47A6-BF05-552F49AF5E6F}" type="presParOf" srcId="{DE134C32-F2BC-4B89-8ED1-439E949A8523}" destId="{6874A980-189A-4158-96E1-2DB2068F221C}" srcOrd="0" destOrd="0" presId="urn:diagrams.loki3.com/VaryingWidthList"/>
    <dgm:cxn modelId="{B94FA846-5F6B-4C46-A488-D7123E7C7983}" type="presParOf" srcId="{DE134C32-F2BC-4B89-8ED1-439E949A8523}" destId="{2D6B21C3-EC5C-4073-8949-E9E771FF2F2F}" srcOrd="1" destOrd="0" presId="urn:diagrams.loki3.com/VaryingWidthList"/>
    <dgm:cxn modelId="{960F9C2D-D1E9-416C-A74A-39173799F3E5}" type="presParOf" srcId="{DE134C32-F2BC-4B89-8ED1-439E949A8523}" destId="{908E2771-C407-4B6F-AADB-82319C2D0F8C}" srcOrd="2" destOrd="0" presId="urn:diagrams.loki3.com/VaryingWidthList"/>
    <dgm:cxn modelId="{8321CBFF-9C65-4B1E-848E-CAFEE4D3A65C}" type="presParOf" srcId="{DE134C32-F2BC-4B89-8ED1-439E949A8523}" destId="{0CC4073D-D543-41C0-9B7A-A7B9EF0CB62C}" srcOrd="3" destOrd="0" presId="urn:diagrams.loki3.com/VaryingWidthList"/>
    <dgm:cxn modelId="{91EF066F-A8B4-43C2-A606-7D15A99D73F0}" type="presParOf" srcId="{DE134C32-F2BC-4B89-8ED1-439E949A8523}" destId="{3E68A5CF-0E69-4483-9512-295E3CF99419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BFA250-AA7C-4B00-8ECB-57F9D07CDA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727EEE-15B0-4AD4-BFC0-1010E1FBB4CA}">
      <dgm:prSet phldrT="[Text]"/>
      <dgm:spPr/>
      <dgm:t>
        <a:bodyPr/>
        <a:lstStyle/>
        <a:p>
          <a:r>
            <a:rPr lang="en-US" dirty="0"/>
            <a:t>Foundations of Road Safety</a:t>
          </a:r>
        </a:p>
      </dgm:t>
    </dgm:pt>
    <dgm:pt modelId="{1ADF9F9C-CA76-4E41-8863-55E897AA1BAD}" type="parTrans" cxnId="{98EC308F-3DC1-4D9A-9FEC-41B407E9695C}">
      <dgm:prSet/>
      <dgm:spPr/>
      <dgm:t>
        <a:bodyPr/>
        <a:lstStyle/>
        <a:p>
          <a:endParaRPr lang="en-US"/>
        </a:p>
      </dgm:t>
    </dgm:pt>
    <dgm:pt modelId="{F8FB6224-EA10-486C-8081-D7796D8B233C}" type="sibTrans" cxnId="{98EC308F-3DC1-4D9A-9FEC-41B407E9695C}">
      <dgm:prSet/>
      <dgm:spPr/>
      <dgm:t>
        <a:bodyPr/>
        <a:lstStyle/>
        <a:p>
          <a:endParaRPr lang="en-US"/>
        </a:p>
      </dgm:t>
    </dgm:pt>
    <dgm:pt modelId="{F6FE5206-1988-433C-889F-808E613A879B}">
      <dgm:prSet phldrT="[Text]"/>
      <dgm:spPr/>
      <dgm:t>
        <a:bodyPr/>
        <a:lstStyle/>
        <a:p>
          <a:r>
            <a:rPr lang="en-US" dirty="0"/>
            <a:t>Measuring Safety</a:t>
          </a:r>
        </a:p>
      </dgm:t>
    </dgm:pt>
    <dgm:pt modelId="{37BA174E-010C-40C6-91D1-803E61861901}" type="parTrans" cxnId="{AED0B280-AF3F-4FCC-B331-3BEE0BED39BC}">
      <dgm:prSet/>
      <dgm:spPr/>
      <dgm:t>
        <a:bodyPr/>
        <a:lstStyle/>
        <a:p>
          <a:endParaRPr lang="en-US"/>
        </a:p>
      </dgm:t>
    </dgm:pt>
    <dgm:pt modelId="{0D22F998-39AF-4D62-BD58-163DA24D2512}" type="sibTrans" cxnId="{AED0B280-AF3F-4FCC-B331-3BEE0BED39BC}">
      <dgm:prSet/>
      <dgm:spPr/>
      <dgm:t>
        <a:bodyPr/>
        <a:lstStyle/>
        <a:p>
          <a:endParaRPr lang="en-US"/>
        </a:p>
      </dgm:t>
    </dgm:pt>
    <dgm:pt modelId="{7BADE130-902A-4067-82C4-5B9942A7BA70}">
      <dgm:prSet phldrT="[Text]"/>
      <dgm:spPr/>
      <dgm:t>
        <a:bodyPr/>
        <a:lstStyle/>
        <a:p>
          <a:r>
            <a:rPr lang="en-US" dirty="0"/>
            <a:t>Human Behavior and Road Safety</a:t>
          </a:r>
        </a:p>
      </dgm:t>
    </dgm:pt>
    <dgm:pt modelId="{32775894-2B6A-42F1-8171-89A17FC2E0A6}" type="parTrans" cxnId="{E4B0E688-EB97-4EE7-BAD0-350B5527D5A7}">
      <dgm:prSet/>
      <dgm:spPr/>
      <dgm:t>
        <a:bodyPr/>
        <a:lstStyle/>
        <a:p>
          <a:endParaRPr lang="en-US"/>
        </a:p>
      </dgm:t>
    </dgm:pt>
    <dgm:pt modelId="{FF51E990-B399-44EC-B2E0-EFA36823CF6F}" type="sibTrans" cxnId="{E4B0E688-EB97-4EE7-BAD0-350B5527D5A7}">
      <dgm:prSet/>
      <dgm:spPr/>
      <dgm:t>
        <a:bodyPr/>
        <a:lstStyle/>
        <a:p>
          <a:endParaRPr lang="en-US"/>
        </a:p>
      </dgm:t>
    </dgm:pt>
    <dgm:pt modelId="{EFB65323-717B-4611-A84E-D5E14BDD04B7}">
      <dgm:prSet phldrT="[Text]"/>
      <dgm:spPr/>
      <dgm:t>
        <a:bodyPr/>
        <a:lstStyle/>
        <a:p>
          <a:r>
            <a:rPr lang="en-US" dirty="0"/>
            <a:t>Solving Safety Problems</a:t>
          </a:r>
        </a:p>
      </dgm:t>
    </dgm:pt>
    <dgm:pt modelId="{F783BE8A-1A02-45AF-B4F6-282B55660573}" type="parTrans" cxnId="{95B55E17-1CD1-4EA7-9005-2288894B0D97}">
      <dgm:prSet/>
      <dgm:spPr/>
      <dgm:t>
        <a:bodyPr/>
        <a:lstStyle/>
        <a:p>
          <a:endParaRPr lang="en-US"/>
        </a:p>
      </dgm:t>
    </dgm:pt>
    <dgm:pt modelId="{8BCDD137-AAC3-4504-B9EE-17AD2988A149}" type="sibTrans" cxnId="{95B55E17-1CD1-4EA7-9005-2288894B0D97}">
      <dgm:prSet/>
      <dgm:spPr/>
      <dgm:t>
        <a:bodyPr/>
        <a:lstStyle/>
        <a:p>
          <a:endParaRPr lang="en-US"/>
        </a:p>
      </dgm:t>
    </dgm:pt>
    <dgm:pt modelId="{7849169C-F9E9-4DED-99FB-637E25BDA336}">
      <dgm:prSet phldrT="[Text]"/>
      <dgm:spPr/>
      <dgm:t>
        <a:bodyPr/>
        <a:lstStyle/>
        <a:p>
          <a:r>
            <a:rPr lang="en-US" dirty="0"/>
            <a:t>Implementing Road Safety Programs</a:t>
          </a:r>
        </a:p>
      </dgm:t>
    </dgm:pt>
    <dgm:pt modelId="{FCBE1F6D-2AF6-4944-AB25-857D47AA2AB8}" type="parTrans" cxnId="{33C1AD85-7344-4A9E-A983-75DD849D6DD8}">
      <dgm:prSet/>
      <dgm:spPr/>
      <dgm:t>
        <a:bodyPr/>
        <a:lstStyle/>
        <a:p>
          <a:endParaRPr lang="en-US"/>
        </a:p>
      </dgm:t>
    </dgm:pt>
    <dgm:pt modelId="{CE50B068-D7C1-4F70-9590-C72419044A85}" type="sibTrans" cxnId="{33C1AD85-7344-4A9E-A983-75DD849D6DD8}">
      <dgm:prSet/>
      <dgm:spPr/>
      <dgm:t>
        <a:bodyPr/>
        <a:lstStyle/>
        <a:p>
          <a:endParaRPr lang="en-US"/>
        </a:p>
      </dgm:t>
    </dgm:pt>
    <dgm:pt modelId="{B0D48746-D702-40AC-9A20-AB5253C48720}" type="pres">
      <dgm:prSet presAssocID="{4EBFA250-AA7C-4B00-8ECB-57F9D07CDA14}" presName="linear" presStyleCnt="0">
        <dgm:presLayoutVars>
          <dgm:animLvl val="lvl"/>
          <dgm:resizeHandles val="exact"/>
        </dgm:presLayoutVars>
      </dgm:prSet>
      <dgm:spPr/>
    </dgm:pt>
    <dgm:pt modelId="{BB9E85A4-A85E-4A68-91D1-AC90A6C21E5F}" type="pres">
      <dgm:prSet presAssocID="{11727EEE-15B0-4AD4-BFC0-1010E1FBB4CA}" presName="parentText" presStyleLbl="node1" presStyleIdx="0" presStyleCnt="5" custLinFactNeighborX="-10611" custLinFactNeighborY="-12671">
        <dgm:presLayoutVars>
          <dgm:chMax val="0"/>
          <dgm:bulletEnabled val="1"/>
        </dgm:presLayoutVars>
      </dgm:prSet>
      <dgm:spPr/>
    </dgm:pt>
    <dgm:pt modelId="{CC338C6D-2A0C-40CC-BF9F-DE437842753A}" type="pres">
      <dgm:prSet presAssocID="{F8FB6224-EA10-486C-8081-D7796D8B233C}" presName="spacer" presStyleCnt="0"/>
      <dgm:spPr/>
    </dgm:pt>
    <dgm:pt modelId="{B053F6D8-74FC-482F-A2E0-F191B5D5B22F}" type="pres">
      <dgm:prSet presAssocID="{F6FE5206-1988-433C-889F-808E613A879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65327AB-6A38-4BC6-AABC-FBBB5CF2B46E}" type="pres">
      <dgm:prSet presAssocID="{0D22F998-39AF-4D62-BD58-163DA24D2512}" presName="spacer" presStyleCnt="0"/>
      <dgm:spPr/>
    </dgm:pt>
    <dgm:pt modelId="{FC02135D-1B56-4A40-A605-3481D9B01FD0}" type="pres">
      <dgm:prSet presAssocID="{7BADE130-902A-4067-82C4-5B9942A7BA70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D4ADDC4-D93E-46BB-A468-7547319D700A}" type="pres">
      <dgm:prSet presAssocID="{FF51E990-B399-44EC-B2E0-EFA36823CF6F}" presName="spacer" presStyleCnt="0"/>
      <dgm:spPr/>
    </dgm:pt>
    <dgm:pt modelId="{8D066BC8-41FD-4ACF-89C3-68933BD0C49B}" type="pres">
      <dgm:prSet presAssocID="{EFB65323-717B-4611-A84E-D5E14BDD04B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57056D38-8B12-43D1-BFE5-C7FEBFE9A147}" type="pres">
      <dgm:prSet presAssocID="{8BCDD137-AAC3-4504-B9EE-17AD2988A149}" presName="spacer" presStyleCnt="0"/>
      <dgm:spPr/>
    </dgm:pt>
    <dgm:pt modelId="{CB8176EB-E269-4BD0-B502-20F1A9D3FF5D}" type="pres">
      <dgm:prSet presAssocID="{7849169C-F9E9-4DED-99FB-637E25BDA336}" presName="parentText" presStyleLbl="node1" presStyleIdx="4" presStyleCnt="5" custLinFactY="61130" custLinFactNeighborX="26669" custLinFactNeighborY="100000">
        <dgm:presLayoutVars>
          <dgm:chMax val="0"/>
          <dgm:bulletEnabled val="1"/>
        </dgm:presLayoutVars>
      </dgm:prSet>
      <dgm:spPr/>
    </dgm:pt>
  </dgm:ptLst>
  <dgm:cxnLst>
    <dgm:cxn modelId="{95B55E17-1CD1-4EA7-9005-2288894B0D97}" srcId="{4EBFA250-AA7C-4B00-8ECB-57F9D07CDA14}" destId="{EFB65323-717B-4611-A84E-D5E14BDD04B7}" srcOrd="3" destOrd="0" parTransId="{F783BE8A-1A02-45AF-B4F6-282B55660573}" sibTransId="{8BCDD137-AAC3-4504-B9EE-17AD2988A149}"/>
    <dgm:cxn modelId="{B005BF22-73FD-43B2-A21D-C198DBCB4240}" type="presOf" srcId="{7BADE130-902A-4067-82C4-5B9942A7BA70}" destId="{FC02135D-1B56-4A40-A605-3481D9B01FD0}" srcOrd="0" destOrd="0" presId="urn:microsoft.com/office/officeart/2005/8/layout/vList2"/>
    <dgm:cxn modelId="{1054E727-4E08-4875-AAFD-02B98B1085ED}" type="presOf" srcId="{4EBFA250-AA7C-4B00-8ECB-57F9D07CDA14}" destId="{B0D48746-D702-40AC-9A20-AB5253C48720}" srcOrd="0" destOrd="0" presId="urn:microsoft.com/office/officeart/2005/8/layout/vList2"/>
    <dgm:cxn modelId="{25FF8128-BDB9-4FB0-95E3-C04B5C837962}" type="presOf" srcId="{F6FE5206-1988-433C-889F-808E613A879B}" destId="{B053F6D8-74FC-482F-A2E0-F191B5D5B22F}" srcOrd="0" destOrd="0" presId="urn:microsoft.com/office/officeart/2005/8/layout/vList2"/>
    <dgm:cxn modelId="{AED0B280-AF3F-4FCC-B331-3BEE0BED39BC}" srcId="{4EBFA250-AA7C-4B00-8ECB-57F9D07CDA14}" destId="{F6FE5206-1988-433C-889F-808E613A879B}" srcOrd="1" destOrd="0" parTransId="{37BA174E-010C-40C6-91D1-803E61861901}" sibTransId="{0D22F998-39AF-4D62-BD58-163DA24D2512}"/>
    <dgm:cxn modelId="{33C1AD85-7344-4A9E-A983-75DD849D6DD8}" srcId="{4EBFA250-AA7C-4B00-8ECB-57F9D07CDA14}" destId="{7849169C-F9E9-4DED-99FB-637E25BDA336}" srcOrd="4" destOrd="0" parTransId="{FCBE1F6D-2AF6-4944-AB25-857D47AA2AB8}" sibTransId="{CE50B068-D7C1-4F70-9590-C72419044A85}"/>
    <dgm:cxn modelId="{E4B0E688-EB97-4EE7-BAD0-350B5527D5A7}" srcId="{4EBFA250-AA7C-4B00-8ECB-57F9D07CDA14}" destId="{7BADE130-902A-4067-82C4-5B9942A7BA70}" srcOrd="2" destOrd="0" parTransId="{32775894-2B6A-42F1-8171-89A17FC2E0A6}" sibTransId="{FF51E990-B399-44EC-B2E0-EFA36823CF6F}"/>
    <dgm:cxn modelId="{98EC308F-3DC1-4D9A-9FEC-41B407E9695C}" srcId="{4EBFA250-AA7C-4B00-8ECB-57F9D07CDA14}" destId="{11727EEE-15B0-4AD4-BFC0-1010E1FBB4CA}" srcOrd="0" destOrd="0" parTransId="{1ADF9F9C-CA76-4E41-8863-55E897AA1BAD}" sibTransId="{F8FB6224-EA10-486C-8081-D7796D8B233C}"/>
    <dgm:cxn modelId="{7878ACBE-B1A6-4257-B5A8-45F6FC8D5D89}" type="presOf" srcId="{11727EEE-15B0-4AD4-BFC0-1010E1FBB4CA}" destId="{BB9E85A4-A85E-4A68-91D1-AC90A6C21E5F}" srcOrd="0" destOrd="0" presId="urn:microsoft.com/office/officeart/2005/8/layout/vList2"/>
    <dgm:cxn modelId="{0DF381C9-9ADF-4D07-A89C-56B4B28D67C5}" type="presOf" srcId="{7849169C-F9E9-4DED-99FB-637E25BDA336}" destId="{CB8176EB-E269-4BD0-B502-20F1A9D3FF5D}" srcOrd="0" destOrd="0" presId="urn:microsoft.com/office/officeart/2005/8/layout/vList2"/>
    <dgm:cxn modelId="{ACFC28CA-BAFD-4293-8DB2-33A8C597D0D2}" type="presOf" srcId="{EFB65323-717B-4611-A84E-D5E14BDD04B7}" destId="{8D066BC8-41FD-4ACF-89C3-68933BD0C49B}" srcOrd="0" destOrd="0" presId="urn:microsoft.com/office/officeart/2005/8/layout/vList2"/>
    <dgm:cxn modelId="{94050CB8-EBE4-4630-BF6A-D889AD6DF26F}" type="presParOf" srcId="{B0D48746-D702-40AC-9A20-AB5253C48720}" destId="{BB9E85A4-A85E-4A68-91D1-AC90A6C21E5F}" srcOrd="0" destOrd="0" presId="urn:microsoft.com/office/officeart/2005/8/layout/vList2"/>
    <dgm:cxn modelId="{7CD8746E-B4C5-4D1A-85DB-ECB3A27ACE80}" type="presParOf" srcId="{B0D48746-D702-40AC-9A20-AB5253C48720}" destId="{CC338C6D-2A0C-40CC-BF9F-DE437842753A}" srcOrd="1" destOrd="0" presId="urn:microsoft.com/office/officeart/2005/8/layout/vList2"/>
    <dgm:cxn modelId="{B447A16C-0B74-4D16-8C2D-F92396F7390C}" type="presParOf" srcId="{B0D48746-D702-40AC-9A20-AB5253C48720}" destId="{B053F6D8-74FC-482F-A2E0-F191B5D5B22F}" srcOrd="2" destOrd="0" presId="urn:microsoft.com/office/officeart/2005/8/layout/vList2"/>
    <dgm:cxn modelId="{08B70A5B-8DAC-4D3D-BCE8-216D6DE805E4}" type="presParOf" srcId="{B0D48746-D702-40AC-9A20-AB5253C48720}" destId="{165327AB-6A38-4BC6-AABC-FBBB5CF2B46E}" srcOrd="3" destOrd="0" presId="urn:microsoft.com/office/officeart/2005/8/layout/vList2"/>
    <dgm:cxn modelId="{D7D863E0-7503-4E60-A7DF-78A2C200083D}" type="presParOf" srcId="{B0D48746-D702-40AC-9A20-AB5253C48720}" destId="{FC02135D-1B56-4A40-A605-3481D9B01FD0}" srcOrd="4" destOrd="0" presId="urn:microsoft.com/office/officeart/2005/8/layout/vList2"/>
    <dgm:cxn modelId="{C34AAEDD-C6CA-41D5-82D5-1B69931AA4A7}" type="presParOf" srcId="{B0D48746-D702-40AC-9A20-AB5253C48720}" destId="{AD4ADDC4-D93E-46BB-A468-7547319D700A}" srcOrd="5" destOrd="0" presId="urn:microsoft.com/office/officeart/2005/8/layout/vList2"/>
    <dgm:cxn modelId="{DFB17CEF-9098-4E06-9FE0-D7DE0AFD309E}" type="presParOf" srcId="{B0D48746-D702-40AC-9A20-AB5253C48720}" destId="{8D066BC8-41FD-4ACF-89C3-68933BD0C49B}" srcOrd="6" destOrd="0" presId="urn:microsoft.com/office/officeart/2005/8/layout/vList2"/>
    <dgm:cxn modelId="{D757EF05-62AA-4BDD-ABE1-E8C72EDB086A}" type="presParOf" srcId="{B0D48746-D702-40AC-9A20-AB5253C48720}" destId="{57056D38-8B12-43D1-BFE5-C7FEBFE9A147}" srcOrd="7" destOrd="0" presId="urn:microsoft.com/office/officeart/2005/8/layout/vList2"/>
    <dgm:cxn modelId="{74418DC2-D039-43D0-9E5B-E05B591E0478}" type="presParOf" srcId="{B0D48746-D702-40AC-9A20-AB5253C48720}" destId="{CB8176EB-E269-4BD0-B502-20F1A9D3FF5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2BE9FD3-07E3-4C6F-878B-76BFF405EF2E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</dgm:pt>
    <dgm:pt modelId="{D68A301F-8F50-422C-81DC-25B63B1E4F13}">
      <dgm:prSet phldrT="[Text]"/>
      <dgm:spPr/>
      <dgm:t>
        <a:bodyPr/>
        <a:lstStyle/>
        <a:p>
          <a:r>
            <a:rPr lang="en-US" dirty="0"/>
            <a:t>Three (3) hours</a:t>
          </a:r>
        </a:p>
      </dgm:t>
    </dgm:pt>
    <dgm:pt modelId="{8607B84B-2EE1-483E-8BFD-5E745624D2FF}" type="parTrans" cxnId="{4ECC327C-8584-4E7E-B911-EE26089AB304}">
      <dgm:prSet/>
      <dgm:spPr/>
      <dgm:t>
        <a:bodyPr/>
        <a:lstStyle/>
        <a:p>
          <a:endParaRPr lang="en-US"/>
        </a:p>
      </dgm:t>
    </dgm:pt>
    <dgm:pt modelId="{4552B628-5369-4080-97F2-04077DCF1B8E}" type="sibTrans" cxnId="{4ECC327C-8584-4E7E-B911-EE26089AB304}">
      <dgm:prSet/>
      <dgm:spPr/>
      <dgm:t>
        <a:bodyPr/>
        <a:lstStyle/>
        <a:p>
          <a:endParaRPr lang="en-US"/>
        </a:p>
      </dgm:t>
    </dgm:pt>
    <dgm:pt modelId="{1ADBFC6C-8070-4396-A6CE-2B5C82C2D6C7}">
      <dgm:prSet phldrT="[Text]"/>
      <dgm:spPr/>
      <dgm:t>
        <a:bodyPr/>
        <a:lstStyle/>
        <a:p>
          <a:r>
            <a:rPr lang="en-US" dirty="0"/>
            <a:t>75 Multiple-Choice Questions</a:t>
          </a:r>
        </a:p>
      </dgm:t>
    </dgm:pt>
    <dgm:pt modelId="{6F392994-052D-4032-99A2-AD6BDEA4DC30}" type="parTrans" cxnId="{B9CA44BC-CE2F-47CE-AB71-7A874BA7E51D}">
      <dgm:prSet/>
      <dgm:spPr/>
      <dgm:t>
        <a:bodyPr/>
        <a:lstStyle/>
        <a:p>
          <a:endParaRPr lang="en-US"/>
        </a:p>
      </dgm:t>
    </dgm:pt>
    <dgm:pt modelId="{95704AD9-FD04-44DE-BE45-25435F496EBB}" type="sibTrans" cxnId="{B9CA44BC-CE2F-47CE-AB71-7A874BA7E51D}">
      <dgm:prSet/>
      <dgm:spPr/>
      <dgm:t>
        <a:bodyPr/>
        <a:lstStyle/>
        <a:p>
          <a:endParaRPr lang="en-US"/>
        </a:p>
      </dgm:t>
    </dgm:pt>
    <dgm:pt modelId="{16F13988-1DBC-4D02-864F-C8F22C51065F}">
      <dgm:prSet phldrT="[Text]"/>
      <dgm:spPr/>
      <dgm:t>
        <a:bodyPr/>
        <a:lstStyle/>
        <a:p>
          <a:r>
            <a:rPr lang="en-US" dirty="0"/>
            <a:t>Qualitative and Quantitative</a:t>
          </a:r>
        </a:p>
      </dgm:t>
    </dgm:pt>
    <dgm:pt modelId="{EE4548CF-7890-4C3D-9E32-623B7567A438}" type="parTrans" cxnId="{34D1D96D-E7AF-489F-904F-6A0D06A4FBE3}">
      <dgm:prSet/>
      <dgm:spPr/>
      <dgm:t>
        <a:bodyPr/>
        <a:lstStyle/>
        <a:p>
          <a:endParaRPr lang="en-US"/>
        </a:p>
      </dgm:t>
    </dgm:pt>
    <dgm:pt modelId="{8D632C85-071A-4443-8AAC-DF5ACFEBEBD9}" type="sibTrans" cxnId="{34D1D96D-E7AF-489F-904F-6A0D06A4FBE3}">
      <dgm:prSet/>
      <dgm:spPr/>
      <dgm:t>
        <a:bodyPr/>
        <a:lstStyle/>
        <a:p>
          <a:endParaRPr lang="en-US"/>
        </a:p>
      </dgm:t>
    </dgm:pt>
    <dgm:pt modelId="{DE134C32-F2BC-4B89-8ED1-439E949A8523}" type="pres">
      <dgm:prSet presAssocID="{C2BE9FD3-07E3-4C6F-878B-76BFF405EF2E}" presName="Name0" presStyleCnt="0">
        <dgm:presLayoutVars>
          <dgm:resizeHandles/>
        </dgm:presLayoutVars>
      </dgm:prSet>
      <dgm:spPr/>
    </dgm:pt>
    <dgm:pt modelId="{6874A980-189A-4158-96E1-2DB2068F221C}" type="pres">
      <dgm:prSet presAssocID="{D68A301F-8F50-422C-81DC-25B63B1E4F13}" presName="text" presStyleLbl="node1" presStyleIdx="0" presStyleCnt="3">
        <dgm:presLayoutVars>
          <dgm:bulletEnabled val="1"/>
        </dgm:presLayoutVars>
      </dgm:prSet>
      <dgm:spPr/>
    </dgm:pt>
    <dgm:pt modelId="{2D6B21C3-EC5C-4073-8949-E9E771FF2F2F}" type="pres">
      <dgm:prSet presAssocID="{4552B628-5369-4080-97F2-04077DCF1B8E}" presName="space" presStyleCnt="0"/>
      <dgm:spPr/>
    </dgm:pt>
    <dgm:pt modelId="{908E2771-C407-4B6F-AADB-82319C2D0F8C}" type="pres">
      <dgm:prSet presAssocID="{1ADBFC6C-8070-4396-A6CE-2B5C82C2D6C7}" presName="text" presStyleLbl="node1" presStyleIdx="1" presStyleCnt="3">
        <dgm:presLayoutVars>
          <dgm:bulletEnabled val="1"/>
        </dgm:presLayoutVars>
      </dgm:prSet>
      <dgm:spPr/>
    </dgm:pt>
    <dgm:pt modelId="{0CC4073D-D543-41C0-9B7A-A7B9EF0CB62C}" type="pres">
      <dgm:prSet presAssocID="{95704AD9-FD04-44DE-BE45-25435F496EBB}" presName="space" presStyleCnt="0"/>
      <dgm:spPr/>
    </dgm:pt>
    <dgm:pt modelId="{3E68A5CF-0E69-4483-9512-295E3CF99419}" type="pres">
      <dgm:prSet presAssocID="{16F13988-1DBC-4D02-864F-C8F22C51065F}" presName="text" presStyleLbl="node1" presStyleIdx="2" presStyleCnt="3">
        <dgm:presLayoutVars>
          <dgm:bulletEnabled val="1"/>
        </dgm:presLayoutVars>
      </dgm:prSet>
      <dgm:spPr/>
    </dgm:pt>
  </dgm:ptLst>
  <dgm:cxnLst>
    <dgm:cxn modelId="{E7186E0E-1634-4DFF-986A-2EEA8F4234E2}" type="presOf" srcId="{1ADBFC6C-8070-4396-A6CE-2B5C82C2D6C7}" destId="{908E2771-C407-4B6F-AADB-82319C2D0F8C}" srcOrd="0" destOrd="0" presId="urn:diagrams.loki3.com/VaryingWidthList"/>
    <dgm:cxn modelId="{CC0A2F6C-7288-4BB3-B90B-52FCF7EED769}" type="presOf" srcId="{D68A301F-8F50-422C-81DC-25B63B1E4F13}" destId="{6874A980-189A-4158-96E1-2DB2068F221C}" srcOrd="0" destOrd="0" presId="urn:diagrams.loki3.com/VaryingWidthList"/>
    <dgm:cxn modelId="{34D1D96D-E7AF-489F-904F-6A0D06A4FBE3}" srcId="{C2BE9FD3-07E3-4C6F-878B-76BFF405EF2E}" destId="{16F13988-1DBC-4D02-864F-C8F22C51065F}" srcOrd="2" destOrd="0" parTransId="{EE4548CF-7890-4C3D-9E32-623B7567A438}" sibTransId="{8D632C85-071A-4443-8AAC-DF5ACFEBEBD9}"/>
    <dgm:cxn modelId="{4ECC327C-8584-4E7E-B911-EE26089AB304}" srcId="{C2BE9FD3-07E3-4C6F-878B-76BFF405EF2E}" destId="{D68A301F-8F50-422C-81DC-25B63B1E4F13}" srcOrd="0" destOrd="0" parTransId="{8607B84B-2EE1-483E-8BFD-5E745624D2FF}" sibTransId="{4552B628-5369-4080-97F2-04077DCF1B8E}"/>
    <dgm:cxn modelId="{7C340EB1-D29B-4AE2-BE8C-98E4920B633B}" type="presOf" srcId="{16F13988-1DBC-4D02-864F-C8F22C51065F}" destId="{3E68A5CF-0E69-4483-9512-295E3CF99419}" srcOrd="0" destOrd="0" presId="urn:diagrams.loki3.com/VaryingWidthList"/>
    <dgm:cxn modelId="{B9CA44BC-CE2F-47CE-AB71-7A874BA7E51D}" srcId="{C2BE9FD3-07E3-4C6F-878B-76BFF405EF2E}" destId="{1ADBFC6C-8070-4396-A6CE-2B5C82C2D6C7}" srcOrd="1" destOrd="0" parTransId="{6F392994-052D-4032-99A2-AD6BDEA4DC30}" sibTransId="{95704AD9-FD04-44DE-BE45-25435F496EBB}"/>
    <dgm:cxn modelId="{E4EE97C9-91F3-49C1-8656-37850044BA87}" type="presOf" srcId="{C2BE9FD3-07E3-4C6F-878B-76BFF405EF2E}" destId="{DE134C32-F2BC-4B89-8ED1-439E949A8523}" srcOrd="0" destOrd="0" presId="urn:diagrams.loki3.com/VaryingWidthList"/>
    <dgm:cxn modelId="{A4C85712-2CD1-44D5-A39E-0A69527B1BA3}" type="presParOf" srcId="{DE134C32-F2BC-4B89-8ED1-439E949A8523}" destId="{6874A980-189A-4158-96E1-2DB2068F221C}" srcOrd="0" destOrd="0" presId="urn:diagrams.loki3.com/VaryingWidthList"/>
    <dgm:cxn modelId="{B73FC544-22D9-46A8-958E-79E07804851D}" type="presParOf" srcId="{DE134C32-F2BC-4B89-8ED1-439E949A8523}" destId="{2D6B21C3-EC5C-4073-8949-E9E771FF2F2F}" srcOrd="1" destOrd="0" presId="urn:diagrams.loki3.com/VaryingWidthList"/>
    <dgm:cxn modelId="{A5CFC84D-E011-4D8C-8B4C-73B28F781BDF}" type="presParOf" srcId="{DE134C32-F2BC-4B89-8ED1-439E949A8523}" destId="{908E2771-C407-4B6F-AADB-82319C2D0F8C}" srcOrd="2" destOrd="0" presId="urn:diagrams.loki3.com/VaryingWidthList"/>
    <dgm:cxn modelId="{B19904FC-D439-46BC-8915-985DF73CEFAE}" type="presParOf" srcId="{DE134C32-F2BC-4B89-8ED1-439E949A8523}" destId="{0CC4073D-D543-41C0-9B7A-A7B9EF0CB62C}" srcOrd="3" destOrd="0" presId="urn:diagrams.loki3.com/VaryingWidthList"/>
    <dgm:cxn modelId="{D3067863-182C-45C4-9E92-FF2419E3A794}" type="presParOf" srcId="{DE134C32-F2BC-4B89-8ED1-439E949A8523}" destId="{3E68A5CF-0E69-4483-9512-295E3CF99419}" srcOrd="4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BC58-3BE5-4C11-BA6B-DC7180D72759}">
      <dsp:nvSpPr>
        <dsp:cNvPr id="0" name=""/>
        <dsp:cNvSpPr/>
      </dsp:nvSpPr>
      <dsp:spPr>
        <a:xfrm>
          <a:off x="3143568" y="888784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Policy &amp; Regulation</a:t>
          </a:r>
        </a:p>
      </dsp:txBody>
      <dsp:txXfrm>
        <a:off x="3143568" y="888784"/>
        <a:ext cx="938229" cy="938229"/>
      </dsp:txXfrm>
    </dsp:sp>
    <dsp:sp modelId="{66D997BB-8BA3-4E00-A78A-C5CCD2ACFF86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C9415-6364-444F-8634-BA71DC67748F}">
      <dsp:nvSpPr>
        <dsp:cNvPr id="0" name=""/>
        <dsp:cNvSpPr/>
      </dsp:nvSpPr>
      <dsp:spPr>
        <a:xfrm>
          <a:off x="4190838" y="2702710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Program Administration &amp; Operations</a:t>
          </a:r>
        </a:p>
      </dsp:txBody>
      <dsp:txXfrm>
        <a:off x="4190838" y="2702710"/>
        <a:ext cx="938229" cy="938229"/>
      </dsp:txXfrm>
    </dsp:sp>
    <dsp:sp modelId="{D131B3D9-0CF1-44B7-960C-78F9AF278B33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2366715"/>
            <a:gd name="adj4" fmla="val 7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87525-B1FD-4251-98FF-B8090C61057F}">
      <dsp:nvSpPr>
        <dsp:cNvPr id="0" name=""/>
        <dsp:cNvSpPr/>
      </dsp:nvSpPr>
      <dsp:spPr>
        <a:xfrm>
          <a:off x="3143568" y="4516635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Research &amp; Education</a:t>
          </a:r>
        </a:p>
      </dsp:txBody>
      <dsp:txXfrm>
        <a:off x="3143568" y="4516635"/>
        <a:ext cx="938229" cy="938229"/>
      </dsp:txXfrm>
    </dsp:sp>
    <dsp:sp modelId="{EC85DA43-59F3-4EF7-B47C-F77FAD0ECD22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6111114"/>
            <a:gd name="adj4" fmla="val 44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F729E5-03C4-48FF-A995-57D173BC96E9}">
      <dsp:nvSpPr>
        <dsp:cNvPr id="0" name=""/>
        <dsp:cNvSpPr/>
      </dsp:nvSpPr>
      <dsp:spPr>
        <a:xfrm>
          <a:off x="1049027" y="4516635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Planning &amp; Design</a:t>
          </a:r>
        </a:p>
      </dsp:txBody>
      <dsp:txXfrm>
        <a:off x="1049027" y="4516635"/>
        <a:ext cx="938229" cy="938229"/>
      </dsp:txXfrm>
    </dsp:sp>
    <dsp:sp modelId="{0D465737-C1A0-4214-89E3-42170DFE1C1C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84881E-8BF7-4572-BDA9-C0E2BF80605D}">
      <dsp:nvSpPr>
        <dsp:cNvPr id="0" name=""/>
        <dsp:cNvSpPr/>
      </dsp:nvSpPr>
      <dsp:spPr>
        <a:xfrm>
          <a:off x="1756" y="2702710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Data Collection and Analysis</a:t>
          </a:r>
        </a:p>
      </dsp:txBody>
      <dsp:txXfrm>
        <a:off x="1756" y="2702710"/>
        <a:ext cx="938229" cy="938229"/>
      </dsp:txXfrm>
    </dsp:sp>
    <dsp:sp modelId="{F95C96A0-E91A-4FEC-B62F-7948E78610D9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9F8559-7AFD-4F26-A2C6-189364710C39}">
      <dsp:nvSpPr>
        <dsp:cNvPr id="0" name=""/>
        <dsp:cNvSpPr/>
      </dsp:nvSpPr>
      <dsp:spPr>
        <a:xfrm>
          <a:off x="1049027" y="888784"/>
          <a:ext cx="938229" cy="9382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Emergency Response &amp; Crash Investigation</a:t>
          </a:r>
        </a:p>
      </dsp:txBody>
      <dsp:txXfrm>
        <a:off x="1049027" y="888784"/>
        <a:ext cx="938229" cy="938229"/>
      </dsp:txXfrm>
    </dsp:sp>
    <dsp:sp modelId="{8681AA78-F63A-42BE-9A4E-E9EF97FEEDCF}">
      <dsp:nvSpPr>
        <dsp:cNvPr id="0" name=""/>
        <dsp:cNvSpPr/>
      </dsp:nvSpPr>
      <dsp:spPr>
        <a:xfrm>
          <a:off x="272670" y="879083"/>
          <a:ext cx="4585483" cy="4585483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A980-189A-4158-96E1-2DB2068F221C}">
      <dsp:nvSpPr>
        <dsp:cNvPr id="0" name=""/>
        <dsp:cNvSpPr/>
      </dsp:nvSpPr>
      <dsp:spPr>
        <a:xfrm>
          <a:off x="1241806" y="2243"/>
          <a:ext cx="2565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Three (3) hours</a:t>
          </a:r>
        </a:p>
      </dsp:txBody>
      <dsp:txXfrm>
        <a:off x="1241806" y="2243"/>
        <a:ext cx="2565000" cy="1480765"/>
      </dsp:txXfrm>
    </dsp:sp>
    <dsp:sp modelId="{908E2771-C407-4B6F-AADB-82319C2D0F8C}">
      <dsp:nvSpPr>
        <dsp:cNvPr id="0" name=""/>
        <dsp:cNvSpPr/>
      </dsp:nvSpPr>
      <dsp:spPr>
        <a:xfrm>
          <a:off x="139306" y="1557046"/>
          <a:ext cx="4770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75 Multiple-Choice Questions</a:t>
          </a:r>
        </a:p>
      </dsp:txBody>
      <dsp:txXfrm>
        <a:off x="139306" y="1557046"/>
        <a:ext cx="4770000" cy="1480765"/>
      </dsp:txXfrm>
    </dsp:sp>
    <dsp:sp modelId="{3E68A5CF-0E69-4483-9512-295E3CF99419}">
      <dsp:nvSpPr>
        <dsp:cNvPr id="0" name=""/>
        <dsp:cNvSpPr/>
      </dsp:nvSpPr>
      <dsp:spPr>
        <a:xfrm>
          <a:off x="949306" y="3111850"/>
          <a:ext cx="3150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Qualitative</a:t>
          </a:r>
        </a:p>
      </dsp:txBody>
      <dsp:txXfrm>
        <a:off x="949306" y="3111850"/>
        <a:ext cx="3150000" cy="14807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E85A4-A85E-4A68-91D1-AC90A6C21E5F}">
      <dsp:nvSpPr>
        <dsp:cNvPr id="0" name=""/>
        <dsp:cNvSpPr/>
      </dsp:nvSpPr>
      <dsp:spPr>
        <a:xfrm>
          <a:off x="0" y="588061"/>
          <a:ext cx="52581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Foundations of Road Safety</a:t>
          </a:r>
        </a:p>
      </dsp:txBody>
      <dsp:txXfrm>
        <a:off x="27415" y="615476"/>
        <a:ext cx="5203333" cy="506769"/>
      </dsp:txXfrm>
    </dsp:sp>
    <dsp:sp modelId="{B053F6D8-74FC-482F-A2E0-F191B5D5B22F}">
      <dsp:nvSpPr>
        <dsp:cNvPr id="0" name=""/>
        <dsp:cNvSpPr/>
      </dsp:nvSpPr>
      <dsp:spPr>
        <a:xfrm>
          <a:off x="0" y="1227540"/>
          <a:ext cx="52581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Measuring Safety</a:t>
          </a:r>
        </a:p>
      </dsp:txBody>
      <dsp:txXfrm>
        <a:off x="27415" y="1254955"/>
        <a:ext cx="5203333" cy="506769"/>
      </dsp:txXfrm>
    </dsp:sp>
    <dsp:sp modelId="{FC02135D-1B56-4A40-A605-3481D9B01FD0}">
      <dsp:nvSpPr>
        <dsp:cNvPr id="0" name=""/>
        <dsp:cNvSpPr/>
      </dsp:nvSpPr>
      <dsp:spPr>
        <a:xfrm>
          <a:off x="0" y="1858260"/>
          <a:ext cx="52581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Human Behavior and Road Safety</a:t>
          </a:r>
        </a:p>
      </dsp:txBody>
      <dsp:txXfrm>
        <a:off x="27415" y="1885675"/>
        <a:ext cx="5203333" cy="506769"/>
      </dsp:txXfrm>
    </dsp:sp>
    <dsp:sp modelId="{8D066BC8-41FD-4ACF-89C3-68933BD0C49B}">
      <dsp:nvSpPr>
        <dsp:cNvPr id="0" name=""/>
        <dsp:cNvSpPr/>
      </dsp:nvSpPr>
      <dsp:spPr>
        <a:xfrm>
          <a:off x="0" y="2488980"/>
          <a:ext cx="52581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Solving Safety Problems</a:t>
          </a:r>
        </a:p>
      </dsp:txBody>
      <dsp:txXfrm>
        <a:off x="27415" y="2516395"/>
        <a:ext cx="5203333" cy="506769"/>
      </dsp:txXfrm>
    </dsp:sp>
    <dsp:sp modelId="{CB8176EB-E269-4BD0-B502-20F1A9D3FF5D}">
      <dsp:nvSpPr>
        <dsp:cNvPr id="0" name=""/>
        <dsp:cNvSpPr/>
      </dsp:nvSpPr>
      <dsp:spPr>
        <a:xfrm>
          <a:off x="0" y="3532126"/>
          <a:ext cx="5258163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Implementing Road Safety Programs</a:t>
          </a:r>
        </a:p>
      </dsp:txBody>
      <dsp:txXfrm>
        <a:off x="27415" y="3559541"/>
        <a:ext cx="5203333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74A980-189A-4158-96E1-2DB2068F221C}">
      <dsp:nvSpPr>
        <dsp:cNvPr id="0" name=""/>
        <dsp:cNvSpPr/>
      </dsp:nvSpPr>
      <dsp:spPr>
        <a:xfrm>
          <a:off x="1193909" y="2243"/>
          <a:ext cx="2565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Three (3) hours</a:t>
          </a:r>
        </a:p>
      </dsp:txBody>
      <dsp:txXfrm>
        <a:off x="1193909" y="2243"/>
        <a:ext cx="2565000" cy="1480765"/>
      </dsp:txXfrm>
    </dsp:sp>
    <dsp:sp modelId="{908E2771-C407-4B6F-AADB-82319C2D0F8C}">
      <dsp:nvSpPr>
        <dsp:cNvPr id="0" name=""/>
        <dsp:cNvSpPr/>
      </dsp:nvSpPr>
      <dsp:spPr>
        <a:xfrm>
          <a:off x="91409" y="1557046"/>
          <a:ext cx="4770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75 Multiple-Choice Questions</a:t>
          </a:r>
        </a:p>
      </dsp:txBody>
      <dsp:txXfrm>
        <a:off x="91409" y="1557046"/>
        <a:ext cx="4770000" cy="1480765"/>
      </dsp:txXfrm>
    </dsp:sp>
    <dsp:sp modelId="{3E68A5CF-0E69-4483-9512-295E3CF99419}">
      <dsp:nvSpPr>
        <dsp:cNvPr id="0" name=""/>
        <dsp:cNvSpPr/>
      </dsp:nvSpPr>
      <dsp:spPr>
        <a:xfrm>
          <a:off x="316409" y="3111850"/>
          <a:ext cx="4320000" cy="14807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840" tIns="116840" rIns="116840" bIns="11684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Qualitative and Quantitative</a:t>
          </a:r>
        </a:p>
      </dsp:txBody>
      <dsp:txXfrm>
        <a:off x="316409" y="3111850"/>
        <a:ext cx="4320000" cy="14807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E28F274D-C316-42BD-9ECD-64DA0AF96D43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AABCE2EC-160E-452A-8A99-C2FA07B5CF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48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40,000 lives</a:t>
            </a:r>
            <a:r>
              <a:rPr lang="en-US" baseline="0" dirty="0"/>
              <a:t> are lost annually on U.S. and Canadian highways.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Initiatives such as Toward Zero Deaths, Vision Zero, and Road to Zero seek to improve public safety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RSP</a:t>
            </a:r>
            <a:r>
              <a:rPr lang="en-US" baseline="0" dirty="0"/>
              <a:t> certification r</a:t>
            </a:r>
            <a:r>
              <a:rPr lang="en-US" dirty="0"/>
              <a:t>epresents important step forward for the safety profession to recognize road safety as a profession in its own right.</a:t>
            </a:r>
            <a:endParaRPr lang="en-US" baseline="0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The RSP will establish levels of competency for professionals working in the field.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We hope that it will also serve as a incentive to include safety coursework in university curriculum and as well as fostering continuing safety education.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055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RSP</a:t>
            </a:r>
            <a:r>
              <a:rPr lang="en-US" baseline="0" dirty="0"/>
              <a:t> Level 2 is underdevelopment.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 target audience is professionals whose primary job functions are directed as improving road safety performance.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There will be two specialty areas to choose from: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Behavioral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Infrastructure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0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Applicants for</a:t>
            </a:r>
            <a:r>
              <a:rPr lang="en-US" baseline="0" dirty="0"/>
              <a:t> the RSP Level 2 exam must have completed the RSP Level 1 exam or be taking the RSP Level 1 exam concurrently and pass it.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Applicants must have: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A bachelor’s degree and 5 years experience in transportation, highway safety or public health</a:t>
            </a:r>
          </a:p>
          <a:p>
            <a:pPr marL="464149" lvl="1"/>
            <a:r>
              <a:rPr lang="en-US" baseline="0" dirty="0"/>
              <a:t>OR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10 years experience in transportation, highway safety or public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6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The RSP Level</a:t>
            </a:r>
            <a:r>
              <a:rPr lang="en-US" baseline="0" dirty="0"/>
              <a:t> 2 Behavioral and Infrastructure Exams will be similar to RSP Level 2 in that they will be three hours long and consist of 75 multiple choice questions.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However, the applicant will need to demonstrate proficiency in answering both qualitative and quantitative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411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Applicants for</a:t>
            </a:r>
            <a:r>
              <a:rPr lang="en-US" baseline="0" dirty="0"/>
              <a:t> the RSP Level 2 exam must have completed the RSP Level 1 exam or be taking the RSP Level 1 exam concurrently and pass it.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Applicants must have: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A bachelor’s degree and 5 years experience in transportation, highway safety or public health</a:t>
            </a:r>
          </a:p>
          <a:p>
            <a:pPr marL="464149" lvl="1"/>
            <a:r>
              <a:rPr lang="en-US" baseline="0" dirty="0"/>
              <a:t>OR</a:t>
            </a:r>
          </a:p>
          <a:p>
            <a:pPr marL="638205" lvl="1" indent="-174056">
              <a:buFont typeface="Arial" panose="020B0604020202020204" pitchFamily="34" charset="0"/>
              <a:buChar char="•"/>
            </a:pPr>
            <a:r>
              <a:rPr lang="en-US" baseline="0" dirty="0"/>
              <a:t>10 years experience in transportation, highway safety or public health.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6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These are the members of the Steering Committee that guided the RSP development.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They represent</a:t>
            </a:r>
            <a:r>
              <a:rPr lang="en-US" baseline="0" dirty="0"/>
              <a:t> a broad cross-section of safety and transportation organizations in the US and Canada.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Jeff Paniati, TPCB Executive Director and CEO guided the effort.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19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We</a:t>
            </a:r>
            <a:r>
              <a:rPr lang="en-US" baseline="0" dirty="0"/>
              <a:t> encourage you to encourage your employees and peers to become certified and to seek out RSP certified professionals.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We also encourage you to be a supporter of the continued development of RSP.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2181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FHWA and the Roadway</a:t>
            </a:r>
            <a:r>
              <a:rPr lang="en-US" baseline="0" dirty="0"/>
              <a:t> Safety Foundation have generously supported the development of the RSP Level 1.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NHTSA is contributing to the RSP Level 2 development along with other sponsoring organizations and companies.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TPCB is seeking additional contributions to fully fund the RSP Level 2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8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FHWA and the Roadway</a:t>
            </a:r>
            <a:r>
              <a:rPr lang="en-US" baseline="0" dirty="0"/>
              <a:t> Safety Foundation have generously supported the development of the RSP Level 1.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NHTSA is contributing to the RSP Level 2 development along with other sponsoring organizations and companies.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TPCB is seeking additional contributions to fully fund the RSP Level 2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54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FHWA and the Roadway</a:t>
            </a:r>
            <a:r>
              <a:rPr lang="en-US" baseline="0" dirty="0"/>
              <a:t> Safety Foundation have generously supported the development of the RSP Level 1.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NHTSA is contributing to the RSP Level 2 development along with other sponsoring organizations and companies.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TPCB is seeking additional contributions to fully fund the RSP Level 2 development.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89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more information on</a:t>
            </a:r>
            <a:r>
              <a:rPr lang="en-US" baseline="0" dirty="0"/>
              <a:t> the RSP visit the TPCB web site or contact one of the </a:t>
            </a:r>
            <a:r>
              <a:rPr lang="en-US" baseline="0"/>
              <a:t>TPCB staff.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35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TPCB was</a:t>
            </a:r>
            <a:r>
              <a:rPr lang="en-US" baseline="0" dirty="0"/>
              <a:t> established in 1998 by the Institute of Transportation Engineers to provide a vehicle for transportation certifications.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TPCB has two existing certifications – Professional Transportation Operations Engineer (PTOE) and Professional Transportation Planner (PTP)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Certification development guided by a steering committee representing a wide range of transportation and safety organizations in the US and Canada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This steering committee identified target audience, </a:t>
            </a:r>
            <a:r>
              <a:rPr lang="en-US" dirty="0"/>
              <a:t>prerequisites, draft domains and subdomains of knowledge and preliminary list of references as well as subject matter experts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Developed over 9-months through an industry-standard process with oversight and guidance by Castle Worldwide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620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TPCB was</a:t>
            </a:r>
            <a:r>
              <a:rPr lang="en-US" baseline="0" dirty="0"/>
              <a:t> established in 1998 by the Institute of Transportation Engineers to provide a vehicle for transportation certifications. 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TPCB has two existing certifications – Professional Transportation Operations Engineer (PTOE) and Professional Transportation Planner (PTP)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Certification development guided by a steering committee representing a wide range of transportation and safety organizations in the US and Canada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baseline="0" dirty="0"/>
              <a:t>This steering committee identified target audience, </a:t>
            </a:r>
            <a:r>
              <a:rPr lang="en-US" dirty="0"/>
              <a:t>prerequisites, draft domains and subdomains of knowledge and preliminary list of references as well as subject matter experts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US" dirty="0"/>
              <a:t>Developed over 9-months through an industry-standard process with oversight and guidance by Castle Worldwide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06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RSP?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For individuals - it provides recognition for of</a:t>
            </a:r>
            <a:r>
              <a:rPr lang="en-US" baseline="0" dirty="0"/>
              <a:t> your knowledge and skills.  The continuing education requirements help keep your current.  Better skills and recognition = more rewards.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For employers – it distinguishes you from your competitors, it provides more confidence in your team, it demonstrates a commitment to excellence.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35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RSP is being developed as a two-level</a:t>
            </a:r>
            <a:r>
              <a:rPr lang="en-US" baseline="0" dirty="0"/>
              <a:t> certification.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RSP Level 1 is designed to demonstrate expertise in road safety’s multidisciplinary dimensions.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 target audience is any professional who in the performance of their work impacts the safety of the traveling public.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29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audience</a:t>
            </a:r>
            <a:r>
              <a:rPr lang="en-US" baseline="0" dirty="0"/>
              <a:t> is very broad and includes individuals in all aspects of transportation and safety.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23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Applicants</a:t>
            </a:r>
            <a:r>
              <a:rPr lang="en-US" baseline="0" dirty="0"/>
              <a:t> must have either:</a:t>
            </a:r>
          </a:p>
          <a:p>
            <a:endParaRPr lang="en-US" baseline="0" dirty="0"/>
          </a:p>
          <a:p>
            <a:pPr marL="174056" indent="-174056">
              <a:buFontTx/>
              <a:buChar char="-"/>
            </a:pPr>
            <a:r>
              <a:rPr lang="en-US" baseline="0" dirty="0"/>
              <a:t>Bachelor’s degree and two years experience in transportation, highway safety or public health</a:t>
            </a:r>
          </a:p>
          <a:p>
            <a:r>
              <a:rPr lang="en-US" baseline="0" dirty="0"/>
              <a:t>OR</a:t>
            </a:r>
          </a:p>
          <a:p>
            <a:r>
              <a:rPr lang="en-US" baseline="0" dirty="0"/>
              <a:t>- Minimum of four years experience in transportation, highway safety or public health.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The exam is completed electronically</a:t>
            </a:r>
            <a:r>
              <a:rPr lang="en-US" baseline="0" dirty="0"/>
              <a:t> at designated testing centers during three testing periods annually – February, June and October.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 RSP Level 1 exam will be a 3-hour, 75 multiple choice question exam.  The questions will all be qualitative in nature.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1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dirty="0"/>
              <a:t>Applicants must</a:t>
            </a:r>
            <a:r>
              <a:rPr lang="en-US" baseline="0" dirty="0"/>
              <a:t> submit and application detailing their experience.  The application will be available at TPCB.org starting June 15.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There is a $100 non-refundable application/examination fee along with $180 fee covering initial 3-year certification fee.  The certification fee is refundable if the individual does not pass the exam.</a:t>
            </a:r>
          </a:p>
          <a:p>
            <a:pPr marL="174056" indent="-174056">
              <a:buFont typeface="Arial" panose="020B0604020202020204" pitchFamily="34" charset="0"/>
              <a:buChar char="•"/>
            </a:pPr>
            <a:r>
              <a:rPr lang="en-US" baseline="0" dirty="0"/>
              <a:t>The RSP certification fees will be discounted for PTOE and/or PTP </a:t>
            </a:r>
            <a:r>
              <a:rPr lang="en-US" baseline="0"/>
              <a:t>certification holders.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CE2EC-160E-452A-8A99-C2FA07B5CF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5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15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474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2231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47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8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1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2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6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5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4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3FB4B-3A3D-4B42-89D6-A7ED539F30B4}" type="datetimeFigureOut">
              <a:rPr lang="en-US" smtClean="0"/>
              <a:t>11/6/2019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DB1119-2D4D-4C79-B7FB-494689BD3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jpeg"/><Relationship Id="rId3" Type="http://schemas.openxmlformats.org/officeDocument/2006/relationships/image" Target="../media/image7.emf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jp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aoneill@tpcb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33.jpeg"/><Relationship Id="rId4" Type="http://schemas.openxmlformats.org/officeDocument/2006/relationships/hyperlink" Target="mailto:pgoodell@ite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3F87D05-4728-4338-BD26-AB9F9685D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5225240"/>
            <a:ext cx="100584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Road Safety Professional (RSP)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49" y="870858"/>
            <a:ext cx="6270171" cy="26212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1DC0B6-D0E8-4EC5-8407-7B5893A44E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636" y="3338246"/>
            <a:ext cx="3676073" cy="30299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1040BF-87A0-4822-8C78-06E95A2247F1}"/>
              </a:ext>
            </a:extLst>
          </p:cNvPr>
          <p:cNvSpPr txBox="1"/>
          <p:nvPr/>
        </p:nvSpPr>
        <p:spPr>
          <a:xfrm>
            <a:off x="409303" y="4488873"/>
            <a:ext cx="73326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SC Department of Alcohol &amp; Other Drug Abuse Services (DAODAS)</a:t>
            </a:r>
          </a:p>
          <a:p>
            <a:r>
              <a:rPr lang="en-US" b="1" dirty="0"/>
              <a:t>Quarterly Prevention Meeting, November 7, 2019</a:t>
            </a:r>
          </a:p>
          <a:p>
            <a:endParaRPr lang="en-US" b="1" dirty="0"/>
          </a:p>
          <a:p>
            <a:r>
              <a:rPr lang="en-US" b="1" i="1" dirty="0"/>
              <a:t>Terecia W. Wilson, Professor of Practice &amp; Assistant Director</a:t>
            </a:r>
          </a:p>
          <a:p>
            <a:r>
              <a:rPr lang="en-US" b="1" i="1" dirty="0"/>
              <a:t>Institute for Global Road Safety and Security</a:t>
            </a:r>
          </a:p>
          <a:p>
            <a:r>
              <a:rPr lang="en-US" b="1" i="1" dirty="0"/>
              <a:t>Clemson University </a:t>
            </a:r>
          </a:p>
        </p:txBody>
      </p:sp>
    </p:spTree>
    <p:extLst>
      <p:ext uri="{BB962C8B-B14F-4D97-AF65-F5344CB8AC3E}">
        <p14:creationId xmlns:p14="http://schemas.microsoft.com/office/powerpoint/2010/main" val="16704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706" y="963877"/>
            <a:ext cx="3500363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977390"/>
            <a:ext cx="6362529" cy="310896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86520017"/>
              </p:ext>
            </p:extLst>
          </p:nvPr>
        </p:nvGraphicFramePr>
        <p:xfrm>
          <a:off x="5053330" y="1143000"/>
          <a:ext cx="5048613" cy="459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" y="714104"/>
            <a:ext cx="2081350" cy="202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9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30" y="592183"/>
            <a:ext cx="3222716" cy="5528185"/>
          </a:xfrm>
        </p:spPr>
        <p:txBody>
          <a:bodyPr>
            <a:normAutofit fontScale="90000"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Content Outline Domain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977390"/>
            <a:ext cx="6362529" cy="310896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2390918"/>
              </p:ext>
            </p:extLst>
          </p:nvPr>
        </p:nvGraphicFramePr>
        <p:xfrm>
          <a:off x="4617357" y="1392810"/>
          <a:ext cx="5258163" cy="4278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5" y="737633"/>
            <a:ext cx="2368731" cy="22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90" y="963877"/>
            <a:ext cx="3300548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4617" y="963877"/>
            <a:ext cx="5503817" cy="4248203"/>
          </a:xfrm>
        </p:spPr>
        <p:txBody>
          <a:bodyPr anchor="ctr">
            <a:normAutofit/>
          </a:bodyPr>
          <a:lstStyle/>
          <a:p>
            <a:r>
              <a:rPr lang="en-US" sz="2800" dirty="0"/>
              <a:t>Application/Examination Fee: US $100</a:t>
            </a:r>
          </a:p>
          <a:p>
            <a:r>
              <a:rPr lang="en-US" sz="2800" dirty="0"/>
              <a:t>Three-Year Certification Fee:  US $180 (US $60/year)</a:t>
            </a:r>
          </a:p>
          <a:p>
            <a:r>
              <a:rPr lang="en-US" sz="2800" dirty="0"/>
              <a:t>Discounts provided for existing PTOE/PTP certification holders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662" y="5680752"/>
            <a:ext cx="864534" cy="8572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70561"/>
            <a:ext cx="2220685" cy="223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9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63877"/>
            <a:ext cx="3326674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2 Exam: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995" y="1062445"/>
            <a:ext cx="5268685" cy="5634445"/>
          </a:xfrm>
        </p:spPr>
        <p:txBody>
          <a:bodyPr anchor="ctr">
            <a:normAutofit fontScale="92500" lnSpcReduction="10000"/>
          </a:bodyPr>
          <a:lstStyle/>
          <a:p>
            <a:pPr fontAlgn="t"/>
            <a:r>
              <a:rPr lang="en-US" sz="3000" dirty="0"/>
              <a:t>Higher level certification demonstrating deeper level of understanding and proficiency in road safety science </a:t>
            </a:r>
          </a:p>
          <a:p>
            <a:r>
              <a:rPr lang="en-US" sz="3000" dirty="0"/>
              <a:t>Any professional whose primary job functions are directed at improving the road safety performance </a:t>
            </a:r>
          </a:p>
          <a:p>
            <a:pPr fontAlgn="t"/>
            <a:r>
              <a:rPr lang="en-US" sz="3000" dirty="0"/>
              <a:t>Two options:</a:t>
            </a:r>
          </a:p>
          <a:p>
            <a:pPr lvl="1" fontAlgn="t"/>
            <a:r>
              <a:rPr lang="en-US" sz="3000" dirty="0"/>
              <a:t>Behavioral</a:t>
            </a:r>
          </a:p>
          <a:p>
            <a:pPr lvl="1" fontAlgn="t"/>
            <a:r>
              <a:rPr lang="en-US" sz="3000" dirty="0"/>
              <a:t>Infrastructure</a:t>
            </a:r>
          </a:p>
          <a:p>
            <a:pPr marL="0" indent="0">
              <a:buNone/>
            </a:pPr>
            <a:endParaRPr lang="en-US" sz="3200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57647"/>
            <a:ext cx="1985554" cy="202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8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963877"/>
            <a:ext cx="3439885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2 Exam: 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59" y="963877"/>
            <a:ext cx="5216435" cy="5574083"/>
          </a:xfrm>
        </p:spPr>
        <p:txBody>
          <a:bodyPr anchor="ctr">
            <a:normAutofit fontScale="85000" lnSpcReduction="20000"/>
          </a:bodyPr>
          <a:lstStyle/>
          <a:p>
            <a:pPr fontAlgn="t"/>
            <a:r>
              <a:rPr lang="en-US" sz="3300" dirty="0"/>
              <a:t>Successful completion of Level 1 exam</a:t>
            </a:r>
          </a:p>
          <a:p>
            <a:pPr marL="0" indent="0" fontAlgn="t">
              <a:buNone/>
            </a:pPr>
            <a:r>
              <a:rPr lang="en-US" sz="3300" dirty="0"/>
              <a:t>AND</a:t>
            </a:r>
          </a:p>
          <a:p>
            <a:pPr fontAlgn="t"/>
            <a:r>
              <a:rPr lang="en-US" sz="3300" dirty="0"/>
              <a:t>Bachelor’s degree from an accredited university and minimum of five (5) years experience in transportation, highway safety or public health</a:t>
            </a:r>
          </a:p>
          <a:p>
            <a:pPr marL="0" indent="0" fontAlgn="t">
              <a:buNone/>
            </a:pPr>
            <a:r>
              <a:rPr lang="en-US" sz="3300" dirty="0"/>
              <a:t>OR</a:t>
            </a:r>
          </a:p>
          <a:p>
            <a:pPr fontAlgn="t"/>
            <a:r>
              <a:rPr lang="en-US" sz="3300" dirty="0"/>
              <a:t> minimum of ten (10) years experience transportation, highway safety or public health 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627018"/>
            <a:ext cx="2220686" cy="2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50" y="963877"/>
            <a:ext cx="3640182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2 Exam: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977390"/>
            <a:ext cx="6362529" cy="310896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93044432"/>
              </p:ext>
            </p:extLst>
          </p:nvPr>
        </p:nvGraphicFramePr>
        <p:xfrm>
          <a:off x="5053330" y="1143000"/>
          <a:ext cx="4952819" cy="4594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827315"/>
            <a:ext cx="2264229" cy="193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5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349" y="963877"/>
            <a:ext cx="3439885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Program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2959" y="627018"/>
            <a:ext cx="5216435" cy="5910943"/>
          </a:xfrm>
        </p:spPr>
        <p:txBody>
          <a:bodyPr anchor="ctr">
            <a:normAutofit lnSpcReduction="10000"/>
          </a:bodyPr>
          <a:lstStyle/>
          <a:p>
            <a:pPr fontAlgn="t"/>
            <a:r>
              <a:rPr lang="en-US" sz="2400" dirty="0"/>
              <a:t>RSP Certification Program fully underway</a:t>
            </a:r>
          </a:p>
          <a:p>
            <a:pPr fontAlgn="t"/>
            <a:r>
              <a:rPr lang="en-US" sz="2400" dirty="0"/>
              <a:t>About 225 people in North America now hold a Level 1 Certification (5 in South Carolina)</a:t>
            </a:r>
          </a:p>
          <a:p>
            <a:pPr fontAlgn="t"/>
            <a:r>
              <a:rPr lang="en-US" sz="2400" dirty="0"/>
              <a:t>Level 2 Certification Exams now being offered</a:t>
            </a:r>
          </a:p>
          <a:p>
            <a:pPr fontAlgn="t"/>
            <a:r>
              <a:rPr lang="en-US" sz="2400" dirty="0"/>
              <a:t>Exams offered in February, June, and October; must apply in advance </a:t>
            </a:r>
          </a:p>
          <a:p>
            <a:pPr fontAlgn="t"/>
            <a:r>
              <a:rPr lang="en-US" sz="2400" dirty="0"/>
              <a:t>Exam preparation courses available on-line through TPCB</a:t>
            </a:r>
          </a:p>
          <a:p>
            <a:pPr fontAlgn="t"/>
            <a:r>
              <a:rPr lang="en-US" sz="2400" dirty="0"/>
              <a:t>Clemson will pay for MTSA graduates to take the exam upon graduation! 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74" y="627018"/>
            <a:ext cx="2220686" cy="215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RSP Steering Committee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" y="1051560"/>
            <a:ext cx="5867400" cy="5806440"/>
          </a:xfr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r>
              <a:rPr lang="en-US" sz="8800" b="1" dirty="0"/>
              <a:t>Geni Bahar</a:t>
            </a:r>
            <a:r>
              <a:rPr lang="en-US" sz="8800" dirty="0"/>
              <a:t>, NAVIGATS Inc.</a:t>
            </a:r>
          </a:p>
          <a:p>
            <a:r>
              <a:rPr lang="en-US" sz="8800" b="1" dirty="0"/>
              <a:t>Paul Boase</a:t>
            </a:r>
            <a:r>
              <a:rPr lang="en-US" sz="8800" dirty="0"/>
              <a:t>, Transport Canada</a:t>
            </a:r>
          </a:p>
          <a:p>
            <a:r>
              <a:rPr lang="en-US" sz="8800" b="1" dirty="0"/>
              <a:t>Russell Brownlee</a:t>
            </a:r>
            <a:r>
              <a:rPr lang="en-US" sz="8800" dirty="0"/>
              <a:t>, ITE Representative </a:t>
            </a:r>
          </a:p>
          <a:p>
            <a:r>
              <a:rPr lang="en-US" sz="8800" b="1" dirty="0"/>
              <a:t>Daniel Carter</a:t>
            </a:r>
            <a:r>
              <a:rPr lang="en-US" sz="8800" dirty="0"/>
              <a:t>, University of North Carolina, Highway Safety Research Center</a:t>
            </a:r>
          </a:p>
          <a:p>
            <a:r>
              <a:rPr lang="en-US" sz="8800" b="1" dirty="0"/>
              <a:t>Greg Cohen</a:t>
            </a:r>
            <a:r>
              <a:rPr lang="en-US" sz="8800" dirty="0"/>
              <a:t>, Roadway Safety Foundation</a:t>
            </a:r>
          </a:p>
          <a:p>
            <a:r>
              <a:rPr lang="en-US" sz="8800" b="1" dirty="0"/>
              <a:t>Rhonda Craft</a:t>
            </a:r>
            <a:r>
              <a:rPr lang="en-US" sz="8800" dirty="0"/>
              <a:t>, California Office of Traffic Safety &amp; GHSA Representative</a:t>
            </a:r>
          </a:p>
          <a:p>
            <a:r>
              <a:rPr lang="en-US" sz="8800" b="1" dirty="0"/>
              <a:t>Dr. David </a:t>
            </a:r>
            <a:r>
              <a:rPr lang="en-US" sz="8800" b="1" dirty="0" err="1"/>
              <a:t>Harkey</a:t>
            </a:r>
            <a:r>
              <a:rPr lang="en-US" sz="8800" dirty="0"/>
              <a:t>, Insurance Institute for Highway Safety</a:t>
            </a:r>
          </a:p>
          <a:p>
            <a:r>
              <a:rPr lang="en-US" sz="8800" b="1" dirty="0"/>
              <a:t>Vern </a:t>
            </a:r>
            <a:r>
              <a:rPr lang="en-US" sz="8800" b="1" dirty="0" err="1"/>
              <a:t>Janz</a:t>
            </a:r>
            <a:r>
              <a:rPr lang="en-US" sz="8800" dirty="0"/>
              <a:t>, Government of Yukon </a:t>
            </a:r>
          </a:p>
          <a:p>
            <a:r>
              <a:rPr lang="en-US" sz="8800" b="1" dirty="0"/>
              <a:t>Bernardo </a:t>
            </a:r>
            <a:r>
              <a:rPr lang="en-US" sz="8800" b="1" dirty="0" err="1"/>
              <a:t>Kleiner</a:t>
            </a:r>
            <a:r>
              <a:rPr lang="en-US" sz="8800" dirty="0"/>
              <a:t>, Transportation Research Board</a:t>
            </a:r>
          </a:p>
          <a:p>
            <a:r>
              <a:rPr lang="en-US" sz="8800" b="1" dirty="0"/>
              <a:t>Jennifer </a:t>
            </a:r>
            <a:r>
              <a:rPr lang="en-US" sz="8800" b="1" dirty="0" err="1"/>
              <a:t>Kroeker</a:t>
            </a:r>
            <a:r>
              <a:rPr lang="en-US" sz="8800" b="1" dirty="0"/>
              <a:t>-Hall</a:t>
            </a:r>
            <a:r>
              <a:rPr lang="en-US" sz="8800" dirty="0"/>
              <a:t>, Canadian Association of Road Safety Professionals Representative</a:t>
            </a:r>
          </a:p>
          <a:p>
            <a:r>
              <a:rPr lang="en-US" sz="8800" b="1" dirty="0"/>
              <a:t>Priscilla Tobias</a:t>
            </a:r>
            <a:r>
              <a:rPr lang="en-US" sz="8800" dirty="0"/>
              <a:t>, AASHTO Representative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1051560"/>
            <a:ext cx="6019800" cy="5806440"/>
          </a:xfrm>
        </p:spPr>
        <p:txBody>
          <a:bodyPr>
            <a:normAutofit fontScale="25000" lnSpcReduction="20000"/>
          </a:bodyPr>
          <a:lstStyle/>
          <a:p>
            <a:r>
              <a:rPr lang="en-US" sz="8800" b="1" dirty="0"/>
              <a:t>Dr. Jonathan </a:t>
            </a:r>
            <a:r>
              <a:rPr lang="en-US" sz="8800" b="1" dirty="0" err="1"/>
              <a:t>Regehr</a:t>
            </a:r>
            <a:r>
              <a:rPr lang="en-US" sz="8800" dirty="0"/>
              <a:t>, University of Manitoba</a:t>
            </a:r>
          </a:p>
          <a:p>
            <a:r>
              <a:rPr lang="en-US" sz="8800" b="1" dirty="0"/>
              <a:t>Bob </a:t>
            </a:r>
            <a:r>
              <a:rPr lang="en-US" sz="8800" b="1" dirty="0" err="1"/>
              <a:t>Scopatz</a:t>
            </a:r>
            <a:r>
              <a:rPr lang="en-US" sz="8800" dirty="0"/>
              <a:t>, ATSIP Representative</a:t>
            </a:r>
          </a:p>
          <a:p>
            <a:r>
              <a:rPr lang="en-US" sz="8800" b="1" dirty="0"/>
              <a:t>Marie Walsh</a:t>
            </a:r>
            <a:r>
              <a:rPr lang="en-US" sz="8800" dirty="0"/>
              <a:t>. Louisiana Local Technical Assistance Program</a:t>
            </a:r>
          </a:p>
          <a:p>
            <a:r>
              <a:rPr lang="en-US" sz="8800" b="1" dirty="0"/>
              <a:t>Terecia Wilson</a:t>
            </a:r>
            <a:r>
              <a:rPr lang="en-US" sz="8800" dirty="0"/>
              <a:t>, Clemson University Institute for Global Road Safety and Security</a:t>
            </a:r>
          </a:p>
          <a:p>
            <a:r>
              <a:rPr lang="en-US" sz="8800" b="1" dirty="0"/>
              <a:t>David Yang</a:t>
            </a:r>
            <a:r>
              <a:rPr lang="en-US" sz="8800" dirty="0"/>
              <a:t>, Executive Director, AAA Foundation for Highway Safety</a:t>
            </a:r>
          </a:p>
          <a:p>
            <a:r>
              <a:rPr lang="en-US" sz="8800" b="1" dirty="0"/>
              <a:t>Jean-</a:t>
            </a:r>
            <a:r>
              <a:rPr lang="en-US" sz="8800" b="1" dirty="0" err="1"/>
              <a:t>Sébastien</a:t>
            </a:r>
            <a:r>
              <a:rPr lang="en-US" sz="8800" b="1" dirty="0"/>
              <a:t> </a:t>
            </a:r>
            <a:r>
              <a:rPr lang="en-US" sz="8800" b="1" dirty="0" err="1"/>
              <a:t>Audet</a:t>
            </a:r>
            <a:r>
              <a:rPr lang="en-US" sz="8800" dirty="0"/>
              <a:t>, </a:t>
            </a:r>
            <a:r>
              <a:rPr lang="en-US" sz="8800" dirty="0" err="1"/>
              <a:t>AQTr</a:t>
            </a:r>
            <a:r>
              <a:rPr lang="en-US" sz="8800" dirty="0"/>
              <a:t> Representative </a:t>
            </a:r>
          </a:p>
          <a:p>
            <a:pPr marL="0" indent="0">
              <a:buNone/>
            </a:pPr>
            <a:endParaRPr lang="en-US" sz="8800" dirty="0"/>
          </a:p>
          <a:p>
            <a:pPr marL="0" indent="0">
              <a:buNone/>
            </a:pPr>
            <a:r>
              <a:rPr lang="en-US" sz="8800" dirty="0"/>
              <a:t>Ex-officio Members:</a:t>
            </a:r>
          </a:p>
          <a:p>
            <a:r>
              <a:rPr lang="en-US" sz="8800" b="1" dirty="0"/>
              <a:t>Jeff Paniati</a:t>
            </a:r>
            <a:r>
              <a:rPr lang="en-US" sz="8800" dirty="0"/>
              <a:t>, Executive Director and CEO, TPCB</a:t>
            </a:r>
          </a:p>
          <a:p>
            <a:r>
              <a:rPr lang="en-US" sz="8800" b="1" dirty="0"/>
              <a:t>Mike Griffith</a:t>
            </a:r>
            <a:r>
              <a:rPr lang="en-US" sz="8800" dirty="0"/>
              <a:t>, Federal Highway Administration</a:t>
            </a:r>
          </a:p>
          <a:p>
            <a:r>
              <a:rPr lang="en-US" sz="8800" b="1" dirty="0"/>
              <a:t>Jeff Michael</a:t>
            </a:r>
            <a:r>
              <a:rPr lang="en-US" sz="8800" dirty="0"/>
              <a:t>, National Highway Traffic Safety Administration</a:t>
            </a:r>
          </a:p>
          <a:p>
            <a:r>
              <a:rPr lang="en-US" sz="8800" b="1" dirty="0"/>
              <a:t>Essie Wagner</a:t>
            </a:r>
            <a:r>
              <a:rPr lang="en-US" sz="8800" dirty="0"/>
              <a:t>, National Highway Traffic Safety Administration</a:t>
            </a:r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400" dirty="0"/>
          </a:p>
          <a:p>
            <a:endParaRPr lang="en-US" sz="5200" dirty="0"/>
          </a:p>
          <a:p>
            <a:endParaRPr lang="en-US" sz="5200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 txBox="1">
            <a:spLocks/>
          </p:cNvSpPr>
          <p:nvPr/>
        </p:nvSpPr>
        <p:spPr>
          <a:xfrm>
            <a:off x="5997575" y="2055813"/>
            <a:ext cx="5157787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721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089366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How Your Organization Can Support RSP?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2" y="1027612"/>
            <a:ext cx="4734026" cy="5188430"/>
          </a:xfrm>
        </p:spPr>
        <p:txBody>
          <a:bodyPr anchor="ctr">
            <a:normAutofit/>
          </a:bodyPr>
          <a:lstStyle/>
          <a:p>
            <a:pPr lvl="0"/>
            <a:r>
              <a:rPr lang="en-US" sz="2800" dirty="0"/>
              <a:t>Encourage the certification of transportation- and safety-related team professionals</a:t>
            </a:r>
          </a:p>
          <a:p>
            <a:pPr lvl="0"/>
            <a:endParaRPr lang="en-US" sz="2800" dirty="0"/>
          </a:p>
          <a:p>
            <a:r>
              <a:rPr lang="en-US" sz="2800" dirty="0"/>
              <a:t>Help ensure the development and continuation of RSP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4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304" y="963877"/>
            <a:ext cx="3204754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Sponsorship Opportunities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888274"/>
            <a:ext cx="4568563" cy="5889044"/>
          </a:xfrm>
        </p:spPr>
        <p:txBody>
          <a:bodyPr anchor="ctr">
            <a:normAutofit fontScale="62500" lnSpcReduction="20000"/>
          </a:bodyPr>
          <a:lstStyle/>
          <a:p>
            <a:pPr fontAlgn="t"/>
            <a:endParaRPr lang="en-US" sz="3600" dirty="0"/>
          </a:p>
          <a:p>
            <a:pPr fontAlgn="t"/>
            <a:r>
              <a:rPr lang="en-US" sz="3400" dirty="0"/>
              <a:t>TPCB is seeking sponsors to complete development of RSP Level 2 development</a:t>
            </a:r>
          </a:p>
          <a:p>
            <a:pPr marL="0" indent="0" fontAlgn="t">
              <a:buNone/>
            </a:pPr>
            <a:endParaRPr lang="en-US" sz="3400" dirty="0"/>
          </a:p>
          <a:p>
            <a:pPr fontAlgn="t"/>
            <a:r>
              <a:rPr lang="en-US" sz="3400" dirty="0"/>
              <a:t>Levels:</a:t>
            </a:r>
          </a:p>
          <a:p>
            <a:pPr lvl="1" fontAlgn="t"/>
            <a:r>
              <a:rPr lang="en-US" sz="3400" dirty="0"/>
              <a:t>Founder’s Circle: $5,000+</a:t>
            </a:r>
          </a:p>
          <a:p>
            <a:pPr lvl="1" fontAlgn="t"/>
            <a:r>
              <a:rPr lang="en-US" sz="3400" dirty="0"/>
              <a:t>Leader in Safety: $2,500</a:t>
            </a:r>
          </a:p>
          <a:p>
            <a:pPr lvl="1" fontAlgn="t"/>
            <a:r>
              <a:rPr lang="en-US" sz="3400" dirty="0"/>
              <a:t>Advocate for Safety: $1,000</a:t>
            </a:r>
          </a:p>
          <a:p>
            <a:pPr lvl="1" fontAlgn="t"/>
            <a:r>
              <a:rPr lang="en-US" sz="3400" dirty="0"/>
              <a:t>Safety Investor: $500</a:t>
            </a:r>
          </a:p>
          <a:p>
            <a:pPr marL="457200" lvl="1" indent="0" fontAlgn="t">
              <a:buNone/>
            </a:pPr>
            <a:endParaRPr lang="en-US" sz="3400" dirty="0"/>
          </a:p>
          <a:p>
            <a:pPr fontAlgn="t"/>
            <a:r>
              <a:rPr lang="en-US" sz="3400" dirty="0"/>
              <a:t>Benefits</a:t>
            </a:r>
          </a:p>
          <a:p>
            <a:pPr lvl="1" fontAlgn="t"/>
            <a:r>
              <a:rPr lang="en-US" sz="3400" dirty="0"/>
              <a:t>Recognition on the TPCB website and in their newsletter</a:t>
            </a:r>
          </a:p>
          <a:p>
            <a:pPr lvl="1" fontAlgn="t"/>
            <a:r>
              <a:rPr lang="en-US" sz="3400" dirty="0"/>
              <a:t>Complimentary seats for Level 1 and Level 2 exams</a:t>
            </a:r>
          </a:p>
          <a:p>
            <a:pPr fontAlgn="t"/>
            <a:endParaRPr lang="en-US" sz="3200" dirty="0"/>
          </a:p>
          <a:p>
            <a:pPr fontAlgn="t"/>
            <a:endParaRPr lang="en-US" dirty="0"/>
          </a:p>
          <a:p>
            <a:pPr fontAlgn="t"/>
            <a:endParaRPr lang="en-US" sz="3400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783772"/>
            <a:ext cx="2229394" cy="206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8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3518916" cy="4930246"/>
          </a:xfrm>
        </p:spPr>
        <p:txBody>
          <a:bodyPr>
            <a:normAutofit/>
          </a:bodyPr>
          <a:lstStyle/>
          <a:p>
            <a:pPr algn="r"/>
            <a:r>
              <a:rPr lang="en-US" b="1" dirty="0">
                <a:solidFill>
                  <a:schemeClr val="accent1"/>
                </a:solidFill>
              </a:rPr>
              <a:t>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181" y="963877"/>
            <a:ext cx="5633790" cy="5252164"/>
          </a:xfrm>
        </p:spPr>
        <p:txBody>
          <a:bodyPr anchor="ctr">
            <a:normAutofit fontScale="92500" lnSpcReduction="10000"/>
          </a:bodyPr>
          <a:lstStyle/>
          <a:p>
            <a:pPr lvl="1"/>
            <a:r>
              <a:rPr lang="en-US" sz="3200" dirty="0"/>
              <a:t>To recognize road safety as a profession</a:t>
            </a:r>
          </a:p>
          <a:p>
            <a:pPr lvl="1"/>
            <a:r>
              <a:rPr lang="en-US" sz="3200" dirty="0"/>
              <a:t>To establish a recognized level of practice and knowledge</a:t>
            </a:r>
          </a:p>
          <a:p>
            <a:pPr lvl="1"/>
            <a:r>
              <a:rPr lang="en-US" sz="3200" dirty="0"/>
              <a:t>To incentivize safety education</a:t>
            </a:r>
          </a:p>
          <a:p>
            <a:pPr lvl="1"/>
            <a:r>
              <a:rPr lang="en-US" sz="3200" dirty="0"/>
              <a:t>To support public safety initiatives such as Toward Zero Deaths, Vision Zero, and Road to Zero </a:t>
            </a:r>
          </a:p>
          <a:p>
            <a:pPr lvl="1"/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4" y="963877"/>
            <a:ext cx="2020388" cy="198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6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2354561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Sponsors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2188" y="358236"/>
            <a:ext cx="7595059" cy="4916246"/>
          </a:xfrm>
        </p:spPr>
        <p:txBody>
          <a:bodyPr anchor="ctr">
            <a:normAutofit fontScale="92500" lnSpcReduction="20000"/>
          </a:bodyPr>
          <a:lstStyle/>
          <a:p>
            <a:pPr marL="0" indent="0" fontAlgn="t">
              <a:buNone/>
            </a:pPr>
            <a:r>
              <a:rPr lang="en-US" sz="3400" dirty="0"/>
              <a:t>Founders Circle Sponsors</a:t>
            </a:r>
          </a:p>
          <a:p>
            <a:pPr marL="0" indent="0" fontAlgn="t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/>
              <a:t>Advocate for Safety</a:t>
            </a:r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r>
              <a:rPr lang="en-US" sz="3400" dirty="0"/>
              <a:t>Safety Investor Sponsors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2541" y="1197025"/>
            <a:ext cx="1353351" cy="5711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A2C19B-75F4-47BC-9451-E999804149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520" y="1096440"/>
            <a:ext cx="1572438" cy="5700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201426-FDCF-4EE8-9134-39EE9339B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506" y="1992240"/>
            <a:ext cx="4313184" cy="3989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816" y="1084652"/>
            <a:ext cx="923304" cy="6240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1A0BC6-9F2F-4A3E-8B33-242C4F2449C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24" y="1893842"/>
            <a:ext cx="1784991" cy="624747"/>
          </a:xfrm>
          <a:prstGeom prst="rect">
            <a:avLst/>
          </a:prstGeom>
        </p:spPr>
      </p:pic>
      <p:pic>
        <p:nvPicPr>
          <p:cNvPr id="1026" name="Picture 2" descr="AAA Founda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062" y="5278441"/>
            <a:ext cx="879980" cy="879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rcadi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19" y="3270055"/>
            <a:ext cx="2879146" cy="31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876" y="1905210"/>
            <a:ext cx="1370372" cy="60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09" y="5275326"/>
            <a:ext cx="927349" cy="9273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23" y="618310"/>
            <a:ext cx="2486611" cy="2386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24" y="1156415"/>
            <a:ext cx="1124592" cy="5622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486" y="3159540"/>
            <a:ext cx="960864" cy="9973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19" y="3886410"/>
            <a:ext cx="1171871" cy="7152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264" y="3270055"/>
            <a:ext cx="1163668" cy="87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12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GRSS_horiz_LOGO_purple.jpg">
            <a:extLst>
              <a:ext uri="{FF2B5EF4-FFF2-40B4-BE49-F238E27FC236}">
                <a16:creationId xmlns:a16="http://schemas.microsoft.com/office/drawing/2014/main" id="{DC9BC041-61E1-744A-A632-69EDB3602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73559"/>
            <a:ext cx="5118100" cy="1169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F5F84D-8B43-D742-A903-4A0F2960E3E6}"/>
              </a:ext>
            </a:extLst>
          </p:cNvPr>
          <p:cNvSpPr/>
          <p:nvPr/>
        </p:nvSpPr>
        <p:spPr>
          <a:xfrm>
            <a:off x="0" y="1663700"/>
            <a:ext cx="12276306" cy="519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FC8B31-C788-AB40-A318-9970DF4381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65"/>
          <a:stretch/>
        </p:blipFill>
        <p:spPr>
          <a:xfrm>
            <a:off x="0" y="1663700"/>
            <a:ext cx="12276306" cy="6087354"/>
          </a:xfrm>
          <a:prstGeom prst="rect">
            <a:avLst/>
          </a:prstGeom>
        </p:spPr>
      </p:pic>
      <p:pic>
        <p:nvPicPr>
          <p:cNvPr id="10" name="Picture 9" descr="Macintosh HD:Users:ppidgeo:Desktop:Philip Documents:ASRI Logo &amp; Marketing:wordmark-academic.png">
            <a:extLst>
              <a:ext uri="{FF2B5EF4-FFF2-40B4-BE49-F238E27FC236}">
                <a16:creationId xmlns:a16="http://schemas.microsoft.com/office/drawing/2014/main" id="{0AC7F582-4B8D-0042-A789-0FEB0CAE7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243" y="2927350"/>
            <a:ext cx="6399757" cy="1684344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lc="http://schemas.openxmlformats.org/drawingml/2006/lockedCanvas" xmlns:ma14="http://schemas.microsoft.com/office/mac/drawingml/2011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/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A21D418-E1A1-C946-A153-23E008BD72EE}"/>
              </a:ext>
            </a:extLst>
          </p:cNvPr>
          <p:cNvSpPr txBox="1">
            <a:spLocks noChangeArrowheads="1"/>
          </p:cNvSpPr>
          <p:nvPr/>
        </p:nvSpPr>
        <p:spPr>
          <a:xfrm>
            <a:off x="818607" y="5780755"/>
            <a:ext cx="11016342" cy="723740"/>
          </a:xfrm>
          <a:prstGeom prst="rect">
            <a:avLst/>
          </a:prstGeom>
          <a:solidFill>
            <a:schemeClr val="bg1">
              <a:alpha val="84000"/>
            </a:schemeClr>
          </a:solidFill>
          <a:ln w="19050">
            <a:solidFill>
              <a:srgbClr val="00FDFF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3600" b="1" dirty="0">
                <a:solidFill>
                  <a:srgbClr val="FF6600"/>
                </a:solidFill>
              </a:rPr>
              <a:t>Newest Member of the </a:t>
            </a:r>
            <a:r>
              <a:rPr lang="en-US" sz="3600" b="1" i="1" dirty="0">
                <a:solidFill>
                  <a:srgbClr val="FF6600"/>
                </a:solidFill>
              </a:rPr>
              <a:t>RSP Founder’s Circle Circle</a:t>
            </a:r>
            <a:endParaRPr kumimoji="0" lang="en-US" sz="3600" b="1" i="1" strike="noStrike" kern="0" cap="none" spc="0" normalizeH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5940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396" y="963877"/>
            <a:ext cx="3202627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Supporting Organizations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7149" y="358236"/>
            <a:ext cx="6362529" cy="4916246"/>
          </a:xfrm>
        </p:spPr>
        <p:txBody>
          <a:bodyPr anchor="ctr">
            <a:normAutofit/>
          </a:bodyPr>
          <a:lstStyle/>
          <a:p>
            <a:pPr marL="0" indent="0" fontAlgn="t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3400" dirty="0"/>
          </a:p>
          <a:p>
            <a:pPr marL="0" lvl="0" indent="0">
              <a:buNone/>
            </a:pPr>
            <a:endParaRPr lang="en-US" sz="3400" dirty="0"/>
          </a:p>
        </p:txBody>
      </p:sp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8C04EB5B-2755-459E-B243-A287C999F4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331" y="708083"/>
            <a:ext cx="2690802" cy="10292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30ACAB1-7E2A-48A1-A0B4-35BDBAD20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57" y="2271027"/>
            <a:ext cx="2293601" cy="10906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52FE2A-8EDC-4214-AA51-4E646E8E20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524" y="556690"/>
            <a:ext cx="1414846" cy="141484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F1B50D-D1CA-46A1-A5E2-A657304A7F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261" y="2371217"/>
            <a:ext cx="1342598" cy="134259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37E1225-5EB7-457A-9CA2-703519FA42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379" y="5260561"/>
            <a:ext cx="3088225" cy="8272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75E4438-DF3E-41F9-AF84-73CD686F88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729" y="3943101"/>
            <a:ext cx="2592388" cy="10484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01" y="4836470"/>
            <a:ext cx="1337822" cy="13378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46" y="5418876"/>
            <a:ext cx="1241915" cy="611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46" y="3656757"/>
            <a:ext cx="2747216" cy="103020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4" y="635727"/>
            <a:ext cx="2227944" cy="21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GRSS_horiz_LOGO_purple.jpg">
            <a:extLst>
              <a:ext uri="{FF2B5EF4-FFF2-40B4-BE49-F238E27FC236}">
                <a16:creationId xmlns:a16="http://schemas.microsoft.com/office/drawing/2014/main" id="{DC9BC041-61E1-744A-A632-69EDB3602B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73559"/>
            <a:ext cx="5118100" cy="1169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F5F84D-8B43-D742-A903-4A0F2960E3E6}"/>
              </a:ext>
            </a:extLst>
          </p:cNvPr>
          <p:cNvSpPr/>
          <p:nvPr/>
        </p:nvSpPr>
        <p:spPr>
          <a:xfrm>
            <a:off x="0" y="1663700"/>
            <a:ext cx="12276306" cy="51943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D3CDCA-23E1-DE48-9E50-2BDEFD77BB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59"/>
          <a:stretch/>
        </p:blipFill>
        <p:spPr>
          <a:xfrm>
            <a:off x="0" y="1663700"/>
            <a:ext cx="12505519" cy="5775067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A21D418-E1A1-C946-A153-23E008BD72EE}"/>
              </a:ext>
            </a:extLst>
          </p:cNvPr>
          <p:cNvSpPr txBox="1">
            <a:spLocks noChangeArrowheads="1"/>
          </p:cNvSpPr>
          <p:nvPr/>
        </p:nvSpPr>
        <p:spPr>
          <a:xfrm>
            <a:off x="1830483" y="3127202"/>
            <a:ext cx="8781591" cy="706567"/>
          </a:xfrm>
          <a:prstGeom prst="rect">
            <a:avLst/>
          </a:prstGeom>
          <a:solidFill>
            <a:schemeClr val="bg1">
              <a:alpha val="84000"/>
            </a:schemeClr>
          </a:solidFill>
          <a:ln w="19050">
            <a:solidFill>
              <a:srgbClr val="00B0F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 algn="ctr">
              <a:defRPr/>
            </a:pPr>
            <a:r>
              <a:rPr lang="en-US" sz="3600" b="1" dirty="0">
                <a:solidFill>
                  <a:srgbClr val="FF6600"/>
                </a:solidFill>
              </a:rPr>
              <a:t>IGRSS - Newest </a:t>
            </a:r>
            <a:r>
              <a:rPr lang="en-US" sz="3600" b="1" i="1" dirty="0">
                <a:solidFill>
                  <a:srgbClr val="FF6600"/>
                </a:solidFill>
              </a:rPr>
              <a:t>RSP Advocate for Safety</a:t>
            </a:r>
            <a:endParaRPr kumimoji="0" lang="en-US" sz="3600" b="1" i="1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9490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8" y="963877"/>
            <a:ext cx="2952206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For more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407" y="783771"/>
            <a:ext cx="6082302" cy="5754189"/>
          </a:xfrm>
        </p:spPr>
        <p:txBody>
          <a:bodyPr anchor="ctr">
            <a:normAutofit fontScale="92500" lnSpcReduction="10000"/>
          </a:bodyPr>
          <a:lstStyle/>
          <a:p>
            <a:pPr fontAlgn="t"/>
            <a:endParaRPr lang="en-US" sz="3600" dirty="0"/>
          </a:p>
          <a:p>
            <a:pPr fontAlgn="t"/>
            <a:endParaRPr lang="en-US" sz="3600" dirty="0"/>
          </a:p>
          <a:p>
            <a:pPr fontAlgn="t"/>
            <a:r>
              <a:rPr lang="en-US" sz="3600" dirty="0"/>
              <a:t>Visit tpcb.org</a:t>
            </a:r>
          </a:p>
          <a:p>
            <a:pPr fontAlgn="t"/>
            <a:r>
              <a:rPr lang="en-US" sz="3600" dirty="0"/>
              <a:t>Certification: </a:t>
            </a:r>
          </a:p>
          <a:p>
            <a:pPr lvl="1" fontAlgn="t"/>
            <a:r>
              <a:rPr lang="en-US" sz="3500" dirty="0"/>
              <a:t>Ann O’Neill, </a:t>
            </a:r>
            <a:r>
              <a:rPr lang="en-US" sz="3500" dirty="0">
                <a:hlinkClick r:id="rId3"/>
              </a:rPr>
              <a:t>aoneill@tpcb.org</a:t>
            </a:r>
            <a:r>
              <a:rPr lang="en-US" sz="3500" dirty="0"/>
              <a:t>,                   202-464-6213</a:t>
            </a:r>
          </a:p>
          <a:p>
            <a:pPr fontAlgn="t"/>
            <a:r>
              <a:rPr lang="en-US" sz="3600" dirty="0"/>
              <a:t>Sponsorship:</a:t>
            </a:r>
          </a:p>
          <a:p>
            <a:pPr lvl="1" fontAlgn="t"/>
            <a:r>
              <a:rPr lang="en-US" sz="3500" dirty="0"/>
              <a:t>Pam Goodell, </a:t>
            </a:r>
            <a:r>
              <a:rPr lang="en-US" sz="3500" dirty="0">
                <a:hlinkClick r:id="rId4"/>
              </a:rPr>
              <a:t>pgoodell@ite.org</a:t>
            </a:r>
            <a:r>
              <a:rPr lang="en-US" sz="3500" dirty="0"/>
              <a:t>,                202-464-6228</a:t>
            </a:r>
          </a:p>
          <a:p>
            <a:pPr fontAlgn="t"/>
            <a:endParaRPr lang="en-US" sz="3200" dirty="0"/>
          </a:p>
          <a:p>
            <a:pPr fontAlgn="t"/>
            <a:endParaRPr lang="en-US" dirty="0"/>
          </a:p>
          <a:p>
            <a:pPr fontAlgn="t"/>
            <a:endParaRPr lang="en-US" sz="3400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442" y="783771"/>
            <a:ext cx="1052322" cy="1151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963878"/>
            <a:ext cx="2420983" cy="210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50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2787396" cy="3050774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58" y="870858"/>
            <a:ext cx="6305006" cy="5345184"/>
          </a:xfrm>
        </p:spPr>
        <p:txBody>
          <a:bodyPr anchor="ctr">
            <a:normAutofit/>
          </a:bodyPr>
          <a:lstStyle/>
          <a:p>
            <a:r>
              <a:rPr lang="en-US" dirty="0"/>
              <a:t>Developed by Transportation Professional Certification Board (TPCB) </a:t>
            </a:r>
          </a:p>
          <a:p>
            <a:r>
              <a:rPr lang="en-US" dirty="0"/>
              <a:t>Supported by many U.S.- and Canada-based transportation- and safety-related organizations</a:t>
            </a:r>
          </a:p>
          <a:p>
            <a:r>
              <a:rPr lang="en-US" dirty="0"/>
              <a:t>Administered by Castle Worldwide, a recognized certification and licensure testing company</a:t>
            </a:r>
          </a:p>
          <a:p>
            <a:r>
              <a:rPr lang="en-US" dirty="0"/>
              <a:t>Partially funded through Federal Highway Administration (FHWA) and National Highway Traffic Safety Administration (NHTSA)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63877"/>
            <a:ext cx="1915886" cy="16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564" y="963877"/>
            <a:ext cx="2787396" cy="3050774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chemeClr val="accent1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9258" y="870858"/>
            <a:ext cx="6305006" cy="5345184"/>
          </a:xfrm>
        </p:spPr>
        <p:txBody>
          <a:bodyPr anchor="ctr">
            <a:normAutofit/>
          </a:bodyPr>
          <a:lstStyle/>
          <a:p>
            <a:r>
              <a:rPr lang="en-US" dirty="0"/>
              <a:t>Transportation Professional Certification Board (TPCB) established in 1998 </a:t>
            </a:r>
          </a:p>
          <a:p>
            <a:r>
              <a:rPr lang="en-US" dirty="0"/>
              <a:t>Provides a mechanism to create and administer professional certifications for those involved in the practice of transportation</a:t>
            </a:r>
          </a:p>
          <a:p>
            <a:r>
              <a:rPr lang="en-US" dirty="0"/>
              <a:t>First certification was the Professional Traffic Operations Engineer (PTOE) in 1999 – today more than 3,000 PTOE’s</a:t>
            </a:r>
          </a:p>
          <a:p>
            <a:r>
              <a:rPr lang="en-US" dirty="0"/>
              <a:t>Second certification was Professional Transportation Planner  in 2007 – today more than 400 PTP’s</a:t>
            </a:r>
          </a:p>
          <a:p>
            <a:r>
              <a:rPr lang="en-US" dirty="0"/>
              <a:t>Third certification is the Road Safety Professional (RSP), Level One and Level Two, established in 2018</a:t>
            </a:r>
          </a:p>
          <a:p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963877"/>
            <a:ext cx="1915886" cy="16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21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F5F84D-8B43-D742-A903-4A0F2960E3E6}"/>
              </a:ext>
            </a:extLst>
          </p:cNvPr>
          <p:cNvSpPr/>
          <p:nvPr/>
        </p:nvSpPr>
        <p:spPr>
          <a:xfrm>
            <a:off x="0" y="1663700"/>
            <a:ext cx="12276306" cy="5194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1C6C6-0855-4F4C-8DC2-61270A117C1F}"/>
              </a:ext>
            </a:extLst>
          </p:cNvPr>
          <p:cNvSpPr txBox="1"/>
          <p:nvPr/>
        </p:nvSpPr>
        <p:spPr>
          <a:xfrm>
            <a:off x="533400" y="2460963"/>
            <a:ext cx="117429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Clr>
                <a:srgbClr val="FF6600"/>
              </a:buClr>
            </a:pPr>
            <a:endParaRPr lang="en-US" sz="800" dirty="0">
              <a:solidFill>
                <a:schemeClr val="bg1"/>
              </a:solidFill>
            </a:endParaRP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Build professional capacity 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Create a highly skilled road safety workforce 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Produce competent and capable professionals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Implement new tools and technologies 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Learn to work in Multidisciplinary teams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r>
              <a:rPr lang="en-US" sz="2400" dirty="0"/>
              <a:t>Utilize evidence-based approaches</a:t>
            </a:r>
          </a:p>
          <a:p>
            <a:pPr marL="342900" lvl="0" indent="-342900">
              <a:spcBef>
                <a:spcPts val="1200"/>
              </a:spcBef>
              <a:buClr>
                <a:srgbClr val="FF6600"/>
              </a:buCl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A21D418-E1A1-C946-A153-23E008BD72EE}"/>
              </a:ext>
            </a:extLst>
          </p:cNvPr>
          <p:cNvSpPr txBox="1">
            <a:spLocks noChangeArrowheads="1"/>
          </p:cNvSpPr>
          <p:nvPr/>
        </p:nvSpPr>
        <p:spPr>
          <a:xfrm>
            <a:off x="-121920" y="1922988"/>
            <a:ext cx="9144000" cy="1143000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sz="3600" b="1" dirty="0">
                <a:solidFill>
                  <a:srgbClr val="FF6600"/>
                </a:solidFill>
              </a:rPr>
              <a:t>Need for Certification Program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44DCE7-CA2C-4256-AE3A-689D375C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0" y="-7911"/>
            <a:ext cx="3752920" cy="153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1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469" y="357051"/>
            <a:ext cx="8899533" cy="116694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accent1"/>
                </a:solidFill>
                <a:latin typeface="+mn-lt"/>
              </a:rPr>
              <a:t>Benefits of Certification</a:t>
            </a:r>
            <a:endParaRPr lang="en-US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77310" y="1681163"/>
            <a:ext cx="5520266" cy="37465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For Individuals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5430" y="2055813"/>
            <a:ext cx="4693919" cy="4133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Keeps you relevant and current</a:t>
            </a:r>
          </a:p>
          <a:p>
            <a:r>
              <a:rPr lang="en-US" sz="2400" dirty="0"/>
              <a:t>Increases job security</a:t>
            </a:r>
          </a:p>
          <a:p>
            <a:r>
              <a:rPr lang="en-US" sz="2400" dirty="0"/>
              <a:t>Advances your career development</a:t>
            </a:r>
          </a:p>
          <a:p>
            <a:r>
              <a:rPr lang="en-US" sz="2400" dirty="0"/>
              <a:t>Secure higher salary</a:t>
            </a:r>
          </a:p>
          <a:p>
            <a:r>
              <a:rPr lang="en-US" sz="2400" dirty="0"/>
              <a:t>Demonstrates your credibility and proficiency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51567" y="1681163"/>
            <a:ext cx="5903821" cy="374650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For Employers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6B98F9-AE8A-4DAD-881E-B1C0686209D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9189720" y="0"/>
            <a:ext cx="3002280" cy="2121925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 txBox="1">
            <a:spLocks/>
          </p:cNvSpPr>
          <p:nvPr/>
        </p:nvSpPr>
        <p:spPr>
          <a:xfrm>
            <a:off x="5451567" y="2055813"/>
            <a:ext cx="4162243" cy="4133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Competitive advantage in market place</a:t>
            </a:r>
          </a:p>
          <a:p>
            <a:r>
              <a:rPr lang="en-US" sz="2400" dirty="0"/>
              <a:t>Increases customer confidence in your team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 party endorsement of your team’s knowledge, skills, and training</a:t>
            </a:r>
          </a:p>
          <a:p>
            <a:r>
              <a:rPr lang="en-US" sz="2400" dirty="0"/>
              <a:t>Documented commitment to excellence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  <a:p>
            <a:endParaRPr lang="en-US" sz="1800" dirty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6657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554" y="963877"/>
            <a:ext cx="3204755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824" y="1645920"/>
            <a:ext cx="5338354" cy="4892040"/>
          </a:xfrm>
        </p:spPr>
        <p:txBody>
          <a:bodyPr anchor="ctr">
            <a:normAutofit fontScale="92500" lnSpcReduction="10000"/>
          </a:bodyPr>
          <a:lstStyle/>
          <a:p>
            <a:pPr fontAlgn="t"/>
            <a:r>
              <a:rPr lang="en-US" sz="3200" dirty="0"/>
              <a:t>Demonstrates expertise in road safety’s multidisciplinary dimensions</a:t>
            </a:r>
          </a:p>
          <a:p>
            <a:r>
              <a:rPr lang="en-US" sz="3200" dirty="0"/>
              <a:t>For any professional who in the performance of their work makes decisions or takes actions that potentially impact the safety of the traveling public</a:t>
            </a:r>
          </a:p>
          <a:p>
            <a:pPr marL="0" indent="0">
              <a:buNone/>
            </a:pPr>
            <a:endParaRPr lang="en-US" sz="3200" dirty="0"/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75" y="600892"/>
            <a:ext cx="2168434" cy="202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389" y="963877"/>
            <a:ext cx="3222171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Audience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1645920"/>
            <a:ext cx="6362529" cy="4892040"/>
          </a:xfrm>
        </p:spPr>
        <p:txBody>
          <a:bodyPr anchor="ctr"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52042915"/>
              </p:ext>
            </p:extLst>
          </p:nvPr>
        </p:nvGraphicFramePr>
        <p:xfrm>
          <a:off x="4500855" y="320040"/>
          <a:ext cx="5130825" cy="6343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609600"/>
            <a:ext cx="206393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4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2E3B3-F3B9-4612-A575-F8D59664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012" y="963877"/>
            <a:ext cx="3291840" cy="4930246"/>
          </a:xfrm>
        </p:spPr>
        <p:txBody>
          <a:bodyPr>
            <a:normAutofit/>
          </a:bodyPr>
          <a:lstStyle/>
          <a:p>
            <a:pPr algn="r"/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Level 1 Exam: Pre-Requisites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339D-6351-4F66-9508-DEF7EDE98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657" y="618309"/>
            <a:ext cx="5529943" cy="5919651"/>
          </a:xfrm>
        </p:spPr>
        <p:txBody>
          <a:bodyPr anchor="ctr">
            <a:normAutofit/>
          </a:bodyPr>
          <a:lstStyle/>
          <a:p>
            <a:pPr fontAlgn="t">
              <a:buFontTx/>
              <a:buChar char="-"/>
            </a:pPr>
            <a:r>
              <a:rPr lang="en-US" sz="2800" dirty="0"/>
              <a:t>Bachelor’s degree from accredited university and minimum of two (2) years’ experience transportation, highway safety or public health</a:t>
            </a:r>
          </a:p>
          <a:p>
            <a:pPr marL="0" indent="0" fontAlgn="t">
              <a:buNone/>
            </a:pPr>
            <a:r>
              <a:rPr lang="en-US" sz="2800" dirty="0"/>
              <a:t>OR </a:t>
            </a:r>
          </a:p>
          <a:p>
            <a:pPr fontAlgn="t">
              <a:buFontTx/>
              <a:buChar char="-"/>
            </a:pPr>
            <a:r>
              <a:rPr lang="en-US" sz="2800" dirty="0"/>
              <a:t>minimum of four (4) years’ experience transportation, highway safety or public health </a:t>
            </a:r>
          </a:p>
          <a:p>
            <a:pPr marL="0" lvl="0" indent="0">
              <a:buNone/>
            </a:pPr>
            <a:endParaRPr lang="en-US" dirty="0"/>
          </a:p>
          <a:p>
            <a:pPr lvl="1"/>
            <a:endParaRPr lang="en-US" sz="2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" y="478972"/>
            <a:ext cx="1854926" cy="191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1465</TotalTime>
  <Words>1937</Words>
  <Application>Microsoft Office PowerPoint</Application>
  <PresentationFormat>Widescreen</PresentationFormat>
  <Paragraphs>280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PowerPoint Presentation</vt:lpstr>
      <vt:lpstr>  Goals</vt:lpstr>
      <vt:lpstr>    Background</vt:lpstr>
      <vt:lpstr>    Background</vt:lpstr>
      <vt:lpstr>PowerPoint Presentation</vt:lpstr>
      <vt:lpstr>Benefits of Certification</vt:lpstr>
      <vt:lpstr>    Level 1 Exam: Background</vt:lpstr>
      <vt:lpstr>    Level 1 Exam: Audience</vt:lpstr>
      <vt:lpstr>    Level 1 Exam: Pre-Requisites</vt:lpstr>
      <vt:lpstr>    Level 1 Exam: Structure</vt:lpstr>
      <vt:lpstr>     Level 1 Exam: Content Outline Domain Overview</vt:lpstr>
      <vt:lpstr>    Level 1 Exam: Fees</vt:lpstr>
      <vt:lpstr>    Level 2 Exam: Background</vt:lpstr>
      <vt:lpstr>    Level 2 Exam: Pre-Requisites</vt:lpstr>
      <vt:lpstr>    Level 2 Exam: Structure</vt:lpstr>
      <vt:lpstr>    Program Status</vt:lpstr>
      <vt:lpstr>RSP Steering Committee</vt:lpstr>
      <vt:lpstr>How Your Organization Can Support RSP?</vt:lpstr>
      <vt:lpstr>    Sponsorship Opportunities</vt:lpstr>
      <vt:lpstr>    Sponsors</vt:lpstr>
      <vt:lpstr>PowerPoint Presentation</vt:lpstr>
      <vt:lpstr>    Supporting Organizations</vt:lpstr>
      <vt:lpstr>PowerPoint Presentation</vt:lpstr>
      <vt:lpstr>    For more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Goodell</dc:creator>
  <cp:lastModifiedBy>Terecia Wilson</cp:lastModifiedBy>
  <cp:revision>156</cp:revision>
  <cp:lastPrinted>2019-11-06T22:58:38Z</cp:lastPrinted>
  <dcterms:created xsi:type="dcterms:W3CDTF">2018-03-30T18:00:17Z</dcterms:created>
  <dcterms:modified xsi:type="dcterms:W3CDTF">2019-11-06T22:58:55Z</dcterms:modified>
</cp:coreProperties>
</file>